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2" r:id="rId6"/>
  </p:sldMasterIdLst>
  <p:notesMasterIdLst>
    <p:notesMasterId r:id="rId22"/>
  </p:notesMasterIdLst>
  <p:handoutMasterIdLst>
    <p:handoutMasterId r:id="rId23"/>
  </p:handoutMasterIdLst>
  <p:sldIdLst>
    <p:sldId id="256" r:id="rId7"/>
    <p:sldId id="285" r:id="rId8"/>
    <p:sldId id="284" r:id="rId9"/>
    <p:sldId id="286" r:id="rId10"/>
    <p:sldId id="271" r:id="rId11"/>
    <p:sldId id="273" r:id="rId12"/>
    <p:sldId id="276" r:id="rId13"/>
    <p:sldId id="277" r:id="rId14"/>
    <p:sldId id="278" r:id="rId15"/>
    <p:sldId id="279" r:id="rId16"/>
    <p:sldId id="280" r:id="rId17"/>
    <p:sldId id="287" r:id="rId18"/>
    <p:sldId id="281" r:id="rId19"/>
    <p:sldId id="288" r:id="rId20"/>
    <p:sldId id="28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9941"/>
    <a:srgbClr val="660066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1429" autoAdjust="0"/>
  </p:normalViewPr>
  <p:slideViewPr>
    <p:cSldViewPr>
      <p:cViewPr varScale="1">
        <p:scale>
          <a:sx n="51" d="100"/>
          <a:sy n="51" d="100"/>
        </p:scale>
        <p:origin x="-16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57A2D8-70B1-4A2E-9C67-DC853C9EB2AB}" type="datetimeFigureOut">
              <a:rPr lang="en-US" smtClean="0"/>
              <a:t>1/13/2013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A47659-56D0-454E-B183-A0DA43726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3816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F2EC03-6931-43E9-8597-77AE52278175}" type="datetimeFigureOut">
              <a:rPr lang="en-US" smtClean="0"/>
              <a:pPr/>
              <a:t>1/13/2013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EB4BAB-8B34-41D8-9B79-CCC6C35448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22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mericanrhetoric.com/MovieSpeeches/moviespeechpatton3rdarmyaddress.html" TargetMode="External"/><Relationship Id="rId3" Type="http://schemas.openxmlformats.org/officeDocument/2006/relationships/hyperlink" Target="http://www.americanrhetoric.com/MovieSpeeches/moviespeechindependenceday.html" TargetMode="External"/><Relationship Id="rId7" Type="http://schemas.openxmlformats.org/officeDocument/2006/relationships/hyperlink" Target="http://www.liveleak.com/view?i=5cb_1178900597&amp;o=1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youtube.com/watch?v=XQWxgnFc1fk" TargetMode="External"/><Relationship Id="rId5" Type="http://schemas.openxmlformats.org/officeDocument/2006/relationships/hyperlink" Target="http://www.americanrhetoric.com/speeches/ronaldreaganchallenger.htm" TargetMode="External"/><Relationship Id="rId10" Type="http://schemas.openxmlformats.org/officeDocument/2006/relationships/hyperlink" Target="http://www.youtube.com/watch?v=7fqCS7Y_kME" TargetMode="External"/><Relationship Id="rId4" Type="http://schemas.openxmlformats.org/officeDocument/2006/relationships/hyperlink" Target="http://www.americanrhetoric.com/MovieSpeeches/moviespeechairforceone.html" TargetMode="External"/><Relationship Id="rId9" Type="http://schemas.openxmlformats.org/officeDocument/2006/relationships/hyperlink" Target="http://www.americanrhetoric.com/MovieSpeeches/moviespeechwallstreet.html" TargetMode="Externa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B4BAB-8B34-41D8-9B79-CCC6C35448E3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3871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02756" indent="-270291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081164" indent="-21623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13629" indent="-21623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46095" indent="-21623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378560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11026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243491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675957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052F5CC-904F-4F76-B699-71C74FFE4F97}" type="slidenum">
              <a:rPr lang="en-US" smtClean="0"/>
              <a:pPr eaLnBrk="1" hangingPunct="1"/>
              <a:t>11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B4BAB-8B34-41D8-9B79-CCC6C35448E3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3871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02756" indent="-270291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081164" indent="-21623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13629" indent="-21623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46095" indent="-21623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378560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11026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243491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675957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92914E0-8131-4262-A35F-6725D4B67C06}" type="slidenum">
              <a:rPr lang="en-US" smtClean="0"/>
              <a:pPr eaLnBrk="1" hangingPunct="1"/>
              <a:t>13</a:t>
            </a:fld>
            <a:endParaRPr 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Film Depictions of American</a:t>
            </a:r>
            <a:r>
              <a:rPr lang="en-US" baseline="0" dirty="0" smtClean="0"/>
              <a:t> Culture if need more material:</a:t>
            </a:r>
          </a:p>
          <a:p>
            <a:r>
              <a:rPr lang="en-US" dirty="0" smtClean="0"/>
              <a:t>Show selected film clips </a:t>
            </a:r>
            <a:r>
              <a:rPr lang="en-US" i="1" dirty="0" smtClean="0"/>
              <a:t>(total 17 min)</a:t>
            </a:r>
            <a:r>
              <a:rPr lang="en-US" dirty="0" smtClean="0"/>
              <a:t> and ask students to state what aspects of American culture they see portrayed. </a:t>
            </a:r>
          </a:p>
          <a:p>
            <a:r>
              <a:rPr lang="en-US" i="1" dirty="0" smtClean="0"/>
              <a:t>Independence Day</a:t>
            </a:r>
            <a:r>
              <a:rPr lang="en-US" dirty="0" smtClean="0"/>
              <a:t> – Eve of Alien Battle (1:37 min)</a:t>
            </a:r>
          </a:p>
          <a:p>
            <a:r>
              <a:rPr lang="en-US" dirty="0" smtClean="0"/>
              <a:t>Audio &amp; Transcript: </a:t>
            </a:r>
            <a:r>
              <a:rPr lang="en-US" u="sng" dirty="0" smtClean="0">
                <a:hlinkClick r:id="rId3"/>
              </a:rPr>
              <a:t>http://www.americanrhetoric.com/MovieSpeeches/moviespeechindependenceday.html</a:t>
            </a:r>
            <a:r>
              <a:rPr lang="en-US" dirty="0" smtClean="0"/>
              <a:t> </a:t>
            </a:r>
          </a:p>
          <a:p>
            <a:r>
              <a:rPr lang="en-US" i="1" dirty="0" smtClean="0"/>
              <a:t> </a:t>
            </a:r>
            <a:endParaRPr lang="en-US" dirty="0" smtClean="0"/>
          </a:p>
          <a:p>
            <a:r>
              <a:rPr lang="en-US" i="1" dirty="0" smtClean="0"/>
              <a:t>Air Force One</a:t>
            </a:r>
            <a:r>
              <a:rPr lang="en-US" dirty="0" smtClean="0"/>
              <a:t> – Anti-Terrorism Speech (2 min)</a:t>
            </a:r>
          </a:p>
          <a:p>
            <a:r>
              <a:rPr lang="en-US" dirty="0" smtClean="0"/>
              <a:t>Audio &amp; Transcript: </a:t>
            </a:r>
            <a:r>
              <a:rPr lang="en-US" u="sng" dirty="0" smtClean="0">
                <a:hlinkClick r:id="rId4"/>
              </a:rPr>
              <a:t>http://www.americanrhetoric.com/MovieSpeeches/moviespeechairforceone.html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Reagan Speech on Challenger Disaster (2:37 min)</a:t>
            </a:r>
          </a:p>
          <a:p>
            <a:r>
              <a:rPr lang="en-US" dirty="0" smtClean="0"/>
              <a:t>Video &amp; Transcript: </a:t>
            </a:r>
            <a:r>
              <a:rPr lang="en-US" u="sng" dirty="0" smtClean="0">
                <a:hlinkClick r:id="rId5"/>
              </a:rPr>
              <a:t>http://www.americanrhetoric.com/speeches/ronaldreaganchallenger.htm</a:t>
            </a:r>
            <a:r>
              <a:rPr lang="en-US" dirty="0" smtClean="0"/>
              <a:t> 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West Wing: “20 Hours in America” on heroes (2 min): </a:t>
            </a:r>
            <a:r>
              <a:rPr lang="en-US" u="sng" dirty="0" smtClean="0">
                <a:hlinkClick r:id="rId6"/>
              </a:rPr>
              <a:t>http://www.youtube.com/watch?v=XQWxgnFc1fk</a:t>
            </a:r>
            <a:r>
              <a:rPr lang="en-US" dirty="0" smtClean="0"/>
              <a:t> 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General Patton’s opening speech in film “Patton” (5 min) </a:t>
            </a:r>
            <a:r>
              <a:rPr lang="en-US" u="sng" dirty="0" smtClean="0">
                <a:hlinkClick r:id="rId7"/>
              </a:rPr>
              <a:t>http://www.liveleak.com/view?i=5cb_1178900597&amp;o=1</a:t>
            </a:r>
            <a:r>
              <a:rPr lang="en-US" dirty="0" smtClean="0"/>
              <a:t> </a:t>
            </a:r>
          </a:p>
          <a:p>
            <a:r>
              <a:rPr lang="en-US" dirty="0" smtClean="0"/>
              <a:t>Transcript: </a:t>
            </a:r>
            <a:r>
              <a:rPr lang="en-US" u="sng" dirty="0" smtClean="0">
                <a:hlinkClick r:id="rId8"/>
              </a:rPr>
              <a:t>http://www.americanrhetoric.com/MovieSpeeches/moviespeechpatton3rdarmyaddress.html</a:t>
            </a:r>
            <a:r>
              <a:rPr lang="en-US" dirty="0" smtClean="0"/>
              <a:t> 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“Greed is Good” scene from film </a:t>
            </a:r>
            <a:r>
              <a:rPr lang="en-US" i="1" dirty="0" smtClean="0"/>
              <a:t>Wall Street </a:t>
            </a:r>
            <a:r>
              <a:rPr lang="en-US" dirty="0" smtClean="0"/>
              <a:t>(4 min) </a:t>
            </a:r>
          </a:p>
          <a:p>
            <a:r>
              <a:rPr lang="en-US" dirty="0" smtClean="0"/>
              <a:t>Audio &amp; Transcript: </a:t>
            </a:r>
            <a:r>
              <a:rPr lang="en-US" u="sng" dirty="0" smtClean="0">
                <a:hlinkClick r:id="rId9"/>
              </a:rPr>
              <a:t>http://www.americanrhetoric.com/MovieSpeeches/moviespeechwallstreet.html</a:t>
            </a:r>
            <a:r>
              <a:rPr lang="en-US" dirty="0" smtClean="0"/>
              <a:t> 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Archie Bunker on Democrats (2:27 min): </a:t>
            </a:r>
            <a:r>
              <a:rPr lang="en-US" u="sng" dirty="0" smtClean="0">
                <a:hlinkClick r:id="rId10"/>
              </a:rPr>
              <a:t>http://www.youtube.com/watch?v=7fqCS7Y_kME</a:t>
            </a:r>
            <a:r>
              <a:rPr lang="en-US" dirty="0" smtClean="0"/>
              <a:t> </a:t>
            </a:r>
          </a:p>
          <a:p>
            <a:pPr marL="571500" indent="-571500" algn="l">
              <a:buClr>
                <a:schemeClr val="tx2"/>
              </a:buClr>
              <a:buFont typeface="Arial" pitchFamily="34" charset="0"/>
              <a:buChar char="•"/>
            </a:pPr>
            <a:endParaRPr lang="en-US" sz="1400" dirty="0" smtClean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71500" indent="-571500" algn="l">
              <a:buClr>
                <a:schemeClr val="tx2"/>
              </a:buClr>
              <a:buFont typeface="Arial" pitchFamily="34" charset="0"/>
              <a:buChar char="•"/>
            </a:pPr>
            <a:endParaRPr lang="en-US" sz="1400" dirty="0" smtClean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B4BAB-8B34-41D8-9B79-CCC6C35448E3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3871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B4BAB-8B34-41D8-9B79-CCC6C35448E3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B4BAB-8B34-41D8-9B79-CCC6C35448E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387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B4BAB-8B34-41D8-9B79-CCC6C35448E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3871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Masai</a:t>
            </a:r>
            <a:r>
              <a:rPr lang="en-US" dirty="0" smtClean="0"/>
              <a:t>, Bantu,</a:t>
            </a:r>
            <a:r>
              <a:rPr lang="en-US" baseline="0" dirty="0" smtClean="0"/>
              <a:t> Ghanaian, </a:t>
            </a:r>
            <a:r>
              <a:rPr lang="en-US" baseline="0" dirty="0" err="1" smtClean="0"/>
              <a:t>Murzi</a:t>
            </a:r>
            <a:r>
              <a:rPr lang="en-US" baseline="0" dirty="0" smtClean="0"/>
              <a:t> (Ethiopia), South African, South Sudanese, </a:t>
            </a:r>
            <a:r>
              <a:rPr lang="en-US" baseline="0" dirty="0" err="1" smtClean="0"/>
              <a:t>Tuareg</a:t>
            </a:r>
            <a:r>
              <a:rPr lang="en-US" baseline="0" dirty="0" smtClean="0"/>
              <a:t> (Mali), North Sudanese, </a:t>
            </a:r>
          </a:p>
          <a:p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http://africaexpatwivesclub.blogspot.com/2010/09/masai-and-movies.html</a:t>
            </a:r>
          </a:p>
          <a:p>
            <a:r>
              <a:rPr lang="en-US" baseline="0" dirty="0" smtClean="0"/>
              <a:t>http://www.kidspast.com/world-history/0098-bantu-peoples.php</a:t>
            </a:r>
          </a:p>
          <a:p>
            <a:r>
              <a:rPr lang="en-US" baseline="0" dirty="0" smtClean="0"/>
              <a:t>http://en.wikipedia.org/wiki/Tuareg_people</a:t>
            </a:r>
          </a:p>
          <a:p>
            <a:r>
              <a:rPr lang="en-US" baseline="0" dirty="0" smtClean="0"/>
              <a:t>http://www.lonelyplanet.com/ghana</a:t>
            </a:r>
          </a:p>
          <a:p>
            <a:r>
              <a:rPr lang="en-US" baseline="0" dirty="0" smtClean="0"/>
              <a:t>http://www.east-africa-safari.com/ethiopia-travel-guide.htm</a:t>
            </a:r>
          </a:p>
          <a:p>
            <a:r>
              <a:rPr lang="en-US" baseline="0" dirty="0" smtClean="0"/>
              <a:t>http://bloggingjuba.blogspot.com/2007/02/jallabiya-and-tob.html</a:t>
            </a:r>
          </a:p>
          <a:p>
            <a:r>
              <a:rPr lang="en-US" baseline="0" dirty="0" smtClean="0"/>
              <a:t>http://www.trust.org/alertnet/blogs/aid-worker-diaries/south-sudan-independent-at-last/</a:t>
            </a:r>
          </a:p>
          <a:p>
            <a:r>
              <a:rPr lang="en-US" baseline="0" dirty="0" smtClean="0"/>
              <a:t>http://khalilaleker.com/about/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B4BAB-8B34-41D8-9B79-CCC6C35448E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3871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02756" indent="-270291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081164" indent="-21623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13629" indent="-21623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46095" indent="-21623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378560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11026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243491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675957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62C148A-3A3E-47DD-97C4-FD36F61FD956}" type="slidenum">
              <a:rPr lang="en-US" smtClean="0"/>
              <a:pPr eaLnBrk="1" hangingPunct="1"/>
              <a:t>6</a:t>
            </a:fld>
            <a:endParaRPr lang="en-US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246" indent="-228246"/>
            <a:endParaRPr lang="en-US" dirty="0" smtClean="0"/>
          </a:p>
          <a:p>
            <a:pPr marL="228246" indent="-228246"/>
            <a:endParaRPr lang="en-US" dirty="0" smtClean="0"/>
          </a:p>
          <a:p>
            <a:pPr marL="228246" indent="-228246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02756" indent="-270291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081164" indent="-21623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13629" indent="-21623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46095" indent="-21623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378560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11026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243491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675957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B57299E-8BDE-4A8F-8F0E-1A0637A7D5F8}" type="slidenum">
              <a:rPr lang="en-US" smtClean="0"/>
              <a:pPr eaLnBrk="1" hangingPunct="1"/>
              <a:t>7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02756" indent="-270291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081164" indent="-21623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13629" indent="-21623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46095" indent="-21623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378560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11026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243491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675957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C62F622-6896-4227-AD85-5ECA6FF15514}" type="slidenum">
              <a:rPr lang="en-US" smtClean="0"/>
              <a:pPr eaLnBrk="1" hangingPunct="1"/>
              <a:t>8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02756" indent="-270291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081164" indent="-21623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13629" indent="-21623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46095" indent="-21623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378560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11026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243491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675957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2F241C0-29C2-4BC1-A182-04DA646EF9C1}" type="slidenum">
              <a:rPr lang="en-US" smtClean="0"/>
              <a:pPr eaLnBrk="1" hangingPunct="1"/>
              <a:t>9</a:t>
            </a:fld>
            <a:endParaRPr lang="en-US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02756" indent="-270291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081164" indent="-21623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13629" indent="-21623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46095" indent="-21623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378560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11026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243491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675957" indent="-2162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977D3E8-78F6-49F1-8A01-5D83E5002ABC}" type="slidenum">
              <a:rPr lang="en-US" smtClean="0"/>
              <a:pPr eaLnBrk="1" hangingPunct="1"/>
              <a:t>10</a:t>
            </a:fld>
            <a:endParaRPr lang="en-US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10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/>
              <a:pPr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09978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124200" y="635018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600" kern="1200">
                <a:solidFill>
                  <a:srgbClr val="660066"/>
                </a:solidFill>
                <a:latin typeface="Sylfaen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tx2"/>
                </a:solidFill>
              </a:rPr>
              <a:t>Institute for</a:t>
            </a:r>
            <a:r>
              <a:rPr lang="en-US" baseline="0" dirty="0" smtClean="0">
                <a:solidFill>
                  <a:schemeClr val="tx2"/>
                </a:solidFill>
              </a:rPr>
              <a:t> Intelligence Studies </a:t>
            </a:r>
            <a:endParaRPr lang="en-US" baseline="0" dirty="0" smtClean="0">
              <a:solidFill>
                <a:schemeClr val="tx2"/>
              </a:solidFill>
            </a:endParaRPr>
          </a:p>
          <a:p>
            <a:r>
              <a:rPr lang="en-US" baseline="0" dirty="0" smtClean="0">
                <a:solidFill>
                  <a:schemeClr val="tx2"/>
                </a:solidFill>
              </a:rPr>
              <a:t>at </a:t>
            </a:r>
            <a:r>
              <a:rPr lang="en-US" baseline="0" dirty="0" smtClean="0">
                <a:solidFill>
                  <a:schemeClr val="tx2"/>
                </a:solidFill>
              </a:rPr>
              <a:t>Mercyhurst </a:t>
            </a:r>
            <a:r>
              <a:rPr lang="en-US" baseline="0" dirty="0" smtClean="0">
                <a:solidFill>
                  <a:schemeClr val="tx2"/>
                </a:solidFill>
              </a:rPr>
              <a:t>University</a:t>
            </a:r>
            <a:endParaRPr lang="en-US" baseline="0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/>
              <a:pPr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/>
              <a:pPr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Sylfaen" pitchFamily="18" charset="0"/>
              </a:defRPr>
            </a:lvl1pPr>
          </a:lstStyle>
          <a:p>
            <a:r>
              <a:rPr lang="en-US" dirty="0" smtClean="0">
                <a:solidFill>
                  <a:srgbClr val="1F497D"/>
                </a:solidFill>
              </a:rPr>
              <a:t>Institute for Intelligence Studies at Mercyhurst University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4280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5557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1327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0406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1010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9168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1384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912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/>
              <a:pPr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9958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9054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107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Sylfaen" pitchFamily="18" charset="0"/>
              </a:defRPr>
            </a:lvl1pPr>
          </a:lstStyle>
          <a:p>
            <a:r>
              <a:rPr lang="en-US" dirty="0" smtClean="0">
                <a:solidFill>
                  <a:srgbClr val="1F497D"/>
                </a:solidFill>
              </a:rPr>
              <a:t>Institute for Intelligence Studies at Mercyhurst University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9973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1335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2310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7385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2999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9474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573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/>
              <a:pPr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535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9409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8991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7430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Sylfaen" pitchFamily="18" charset="0"/>
              </a:defRPr>
            </a:lvl1pPr>
          </a:lstStyle>
          <a:p>
            <a:r>
              <a:rPr lang="en-US" dirty="0" smtClean="0">
                <a:solidFill>
                  <a:srgbClr val="1F497D"/>
                </a:solidFill>
              </a:rPr>
              <a:t>Institute for Intelligence Studies at Mercyhurst University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1547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6719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80518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4463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57856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243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/>
              <a:pPr/>
              <a:t>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36286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4260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98905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3532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15093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Sylfaen" pitchFamily="18" charset="0"/>
              </a:defRPr>
            </a:lvl1pPr>
          </a:lstStyle>
          <a:p>
            <a:r>
              <a:rPr lang="en-US" dirty="0" smtClean="0">
                <a:solidFill>
                  <a:srgbClr val="1F497D"/>
                </a:solidFill>
              </a:rPr>
              <a:t>Institute for Intelligence Studies at Mercyhurst University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677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94660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65223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18648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256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/>
              <a:pPr/>
              <a:t>1/13/2013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3667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45664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53076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00752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92729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33735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Sylfaen" pitchFamily="18" charset="0"/>
              </a:defRPr>
            </a:lvl1pPr>
          </a:lstStyle>
          <a:p>
            <a:r>
              <a:rPr lang="en-US" dirty="0" smtClean="0">
                <a:solidFill>
                  <a:srgbClr val="1F497D"/>
                </a:solidFill>
              </a:rPr>
              <a:t>Institute for Intelligence Studies at Mercyhurst University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41046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3197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429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230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/>
              <a:pPr/>
              <a:t>1/13/2013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58063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84470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64185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97310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85500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41683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261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/>
              <a:pPr/>
              <a:t>1/13/2013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/>
              <a:pPr/>
              <a:t>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B0D6-71D4-47C9-BBD4-EFD871EB5A2B}" type="datetimeFigureOut">
              <a:rPr lang="en-US" smtClean="0"/>
              <a:pPr/>
              <a:t>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2654C-8578-43BB-A1FE-48C40AA442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B0D6-71D4-47C9-BBD4-EFD871EB5A2B}" type="datetimeFigureOut">
              <a:rPr lang="en-US" smtClean="0"/>
              <a:pPr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2654C-8578-43BB-A1FE-48C40AA442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867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634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85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287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B0D6-71D4-47C9-BBD4-EFD871EB5A2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2654C-8578-43BB-A1FE-48C40AA442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980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DChido@DCAnalytics.net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canalytics.net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609600"/>
            <a:ext cx="7772400" cy="5715000"/>
          </a:xfrm>
        </p:spPr>
        <p:txBody>
          <a:bodyPr>
            <a:normAutofit fontScale="90000"/>
          </a:bodyPr>
          <a:lstStyle/>
          <a:p>
            <a:r>
              <a:rPr lang="en-US" sz="5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Cultural </a:t>
            </a:r>
            <a:br>
              <a:rPr lang="en-US" sz="5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en-US" sz="5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Intelligence Analysis </a:t>
            </a:r>
            <a:br>
              <a:rPr lang="en-US" sz="5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en-US" sz="5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Conceptual Model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en-US" sz="11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11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en-US" sz="11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11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en-US" sz="3600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15 January 2013</a:t>
            </a:r>
            <a:r>
              <a:rPr lang="en-US" sz="3600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600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en-US" sz="1600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1600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en-US" sz="1600" i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1600" i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en-US" sz="1600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1600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en-US" sz="1600" i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1600" i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en-US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Instructor: </a:t>
            </a:r>
            <a:r>
              <a:rPr lang="en-US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Diane </a:t>
            </a:r>
            <a:r>
              <a:rPr lang="en-US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Chido</a:t>
            </a:r>
            <a:r>
              <a:rPr lang="en-US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en-US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en-US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Institute for Intelligence Studies </a:t>
            </a:r>
            <a:r>
              <a:rPr lang="en-US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en-US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at </a:t>
            </a:r>
            <a:r>
              <a:rPr lang="en-US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Mercyhurst University</a:t>
            </a:r>
            <a:r>
              <a:rPr lang="en-US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0206" y="304800"/>
            <a:ext cx="8229600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Human Geography</a:t>
            </a:r>
            <a:r>
              <a:rPr lang="en-US" sz="2400" b="1" dirty="0" smtClean="0">
                <a:solidFill>
                  <a:schemeClr val="accent2"/>
                </a:solidFill>
              </a:rPr>
              <a:t/>
            </a:r>
            <a:br>
              <a:rPr lang="en-US" sz="2400" b="1" dirty="0" smtClean="0">
                <a:solidFill>
                  <a:schemeClr val="accent2"/>
                </a:solidFill>
              </a:rPr>
            </a:br>
            <a:r>
              <a:rPr lang="en-US" sz="3100" b="1" dirty="0" smtClean="0">
                <a:solidFill>
                  <a:srgbClr val="2F9941"/>
                </a:solidFill>
                <a:latin typeface="Arial" pitchFamily="34" charset="0"/>
                <a:cs typeface="Arial" pitchFamily="34" charset="0"/>
              </a:rPr>
              <a:t>Economic Elements</a:t>
            </a:r>
          </a:p>
        </p:txBody>
      </p:sp>
      <p:sp>
        <p:nvSpPr>
          <p:cNvPr id="7171" name="Oval 3"/>
          <p:cNvSpPr>
            <a:spLocks noChangeAspect="1" noChangeArrowheads="1"/>
          </p:cNvSpPr>
          <p:nvPr/>
        </p:nvSpPr>
        <p:spPr bwMode="auto">
          <a:xfrm>
            <a:off x="2667000" y="1600200"/>
            <a:ext cx="3656013" cy="1828800"/>
          </a:xfrm>
          <a:prstGeom prst="ellipse">
            <a:avLst/>
          </a:prstGeom>
          <a:solidFill>
            <a:srgbClr val="339966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chemeClr val="bg1"/>
                </a:solidFill>
              </a:rPr>
              <a:t>Economic</a:t>
            </a:r>
          </a:p>
        </p:txBody>
      </p:sp>
      <p:sp>
        <p:nvSpPr>
          <p:cNvPr id="7172" name="Oval 4"/>
          <p:cNvSpPr>
            <a:spLocks noChangeAspect="1" noChangeArrowheads="1"/>
          </p:cNvSpPr>
          <p:nvPr/>
        </p:nvSpPr>
        <p:spPr bwMode="auto">
          <a:xfrm>
            <a:off x="1295400" y="3048000"/>
            <a:ext cx="1828800" cy="854075"/>
          </a:xfrm>
          <a:prstGeom prst="ellipse">
            <a:avLst/>
          </a:prstGeom>
          <a:solidFill>
            <a:schemeClr val="bg1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339966"/>
                </a:solidFill>
              </a:rPr>
              <a:t>Personal </a:t>
            </a:r>
          </a:p>
          <a:p>
            <a:pPr algn="ctr"/>
            <a:r>
              <a:rPr lang="en-US">
                <a:solidFill>
                  <a:srgbClr val="339966"/>
                </a:solidFill>
              </a:rPr>
              <a:t>Finance</a:t>
            </a:r>
          </a:p>
        </p:txBody>
      </p:sp>
      <p:sp>
        <p:nvSpPr>
          <p:cNvPr id="7173" name="Oval 5"/>
          <p:cNvSpPr>
            <a:spLocks noChangeAspect="1" noChangeArrowheads="1"/>
          </p:cNvSpPr>
          <p:nvPr/>
        </p:nvSpPr>
        <p:spPr bwMode="auto">
          <a:xfrm>
            <a:off x="522288" y="3629025"/>
            <a:ext cx="914400" cy="457200"/>
          </a:xfrm>
          <a:prstGeom prst="ellipse">
            <a:avLst/>
          </a:prstGeom>
          <a:solidFill>
            <a:srgbClr val="339966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Banking</a:t>
            </a:r>
          </a:p>
        </p:txBody>
      </p:sp>
      <p:sp>
        <p:nvSpPr>
          <p:cNvPr id="7174" name="Oval 6"/>
          <p:cNvSpPr>
            <a:spLocks noChangeAspect="1" noChangeArrowheads="1"/>
          </p:cNvSpPr>
          <p:nvPr/>
        </p:nvSpPr>
        <p:spPr bwMode="auto">
          <a:xfrm>
            <a:off x="1295400" y="3962400"/>
            <a:ext cx="914400" cy="457200"/>
          </a:xfrm>
          <a:prstGeom prst="ellipse">
            <a:avLst/>
          </a:prstGeom>
          <a:solidFill>
            <a:srgbClr val="339966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Sharia </a:t>
            </a:r>
          </a:p>
          <a:p>
            <a:pPr algn="ctr"/>
            <a:r>
              <a:rPr lang="en-US" sz="1200">
                <a:solidFill>
                  <a:schemeClr val="bg1"/>
                </a:solidFill>
              </a:rPr>
              <a:t>Bonds</a:t>
            </a:r>
          </a:p>
        </p:txBody>
      </p:sp>
      <p:sp>
        <p:nvSpPr>
          <p:cNvPr id="7175" name="Oval 7"/>
          <p:cNvSpPr>
            <a:spLocks noChangeAspect="1" noChangeArrowheads="1"/>
          </p:cNvSpPr>
          <p:nvPr/>
        </p:nvSpPr>
        <p:spPr bwMode="auto">
          <a:xfrm>
            <a:off x="2286000" y="3962400"/>
            <a:ext cx="914400" cy="457200"/>
          </a:xfrm>
          <a:prstGeom prst="ellipse">
            <a:avLst/>
          </a:prstGeom>
          <a:solidFill>
            <a:srgbClr val="339966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Hawala</a:t>
            </a:r>
          </a:p>
        </p:txBody>
      </p:sp>
      <p:sp>
        <p:nvSpPr>
          <p:cNvPr id="7176" name="Oval 8"/>
          <p:cNvSpPr>
            <a:spLocks noChangeAspect="1" noChangeArrowheads="1"/>
          </p:cNvSpPr>
          <p:nvPr/>
        </p:nvSpPr>
        <p:spPr bwMode="auto">
          <a:xfrm>
            <a:off x="3048000" y="3581400"/>
            <a:ext cx="914400" cy="457200"/>
          </a:xfrm>
          <a:prstGeom prst="ellipse">
            <a:avLst/>
          </a:prstGeom>
          <a:solidFill>
            <a:srgbClr val="339966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Street </a:t>
            </a:r>
          </a:p>
          <a:p>
            <a:pPr algn="ctr"/>
            <a:r>
              <a:rPr lang="en-US" sz="1200">
                <a:solidFill>
                  <a:schemeClr val="bg1"/>
                </a:solidFill>
              </a:rPr>
              <a:t>Exchange</a:t>
            </a:r>
          </a:p>
        </p:txBody>
      </p:sp>
      <p:sp>
        <p:nvSpPr>
          <p:cNvPr id="7177" name="Oval 9"/>
          <p:cNvSpPr>
            <a:spLocks noChangeAspect="1" noChangeArrowheads="1"/>
          </p:cNvSpPr>
          <p:nvPr/>
        </p:nvSpPr>
        <p:spPr bwMode="auto">
          <a:xfrm>
            <a:off x="5737225" y="2998788"/>
            <a:ext cx="1828800" cy="854075"/>
          </a:xfrm>
          <a:prstGeom prst="ellipse">
            <a:avLst/>
          </a:prstGeom>
          <a:solidFill>
            <a:schemeClr val="bg1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339966"/>
                </a:solidFill>
              </a:rPr>
              <a:t>Land Use</a:t>
            </a:r>
          </a:p>
        </p:txBody>
      </p:sp>
      <p:sp>
        <p:nvSpPr>
          <p:cNvPr id="7178" name="Oval 10"/>
          <p:cNvSpPr>
            <a:spLocks noChangeAspect="1" noChangeArrowheads="1"/>
          </p:cNvSpPr>
          <p:nvPr/>
        </p:nvSpPr>
        <p:spPr bwMode="auto">
          <a:xfrm>
            <a:off x="4800600" y="3429000"/>
            <a:ext cx="914400" cy="457200"/>
          </a:xfrm>
          <a:prstGeom prst="ellipse">
            <a:avLst/>
          </a:prstGeom>
          <a:solidFill>
            <a:srgbClr val="339966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Herding</a:t>
            </a:r>
          </a:p>
        </p:txBody>
      </p:sp>
      <p:sp>
        <p:nvSpPr>
          <p:cNvPr id="7179" name="Oval 11"/>
          <p:cNvSpPr>
            <a:spLocks noChangeAspect="1" noChangeArrowheads="1"/>
          </p:cNvSpPr>
          <p:nvPr/>
        </p:nvSpPr>
        <p:spPr bwMode="auto">
          <a:xfrm>
            <a:off x="6380163" y="3894138"/>
            <a:ext cx="914400" cy="457200"/>
          </a:xfrm>
          <a:prstGeom prst="ellipse">
            <a:avLst/>
          </a:prstGeom>
          <a:solidFill>
            <a:srgbClr val="339966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Mining</a:t>
            </a:r>
          </a:p>
        </p:txBody>
      </p:sp>
      <p:sp>
        <p:nvSpPr>
          <p:cNvPr id="7180" name="Oval 12"/>
          <p:cNvSpPr>
            <a:spLocks noChangeAspect="1" noChangeArrowheads="1"/>
          </p:cNvSpPr>
          <p:nvPr/>
        </p:nvSpPr>
        <p:spPr bwMode="auto">
          <a:xfrm>
            <a:off x="5426075" y="3810000"/>
            <a:ext cx="914400" cy="457200"/>
          </a:xfrm>
          <a:prstGeom prst="ellipse">
            <a:avLst/>
          </a:prstGeom>
          <a:solidFill>
            <a:srgbClr val="339966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Crops</a:t>
            </a:r>
          </a:p>
        </p:txBody>
      </p:sp>
      <p:sp>
        <p:nvSpPr>
          <p:cNvPr id="7181" name="Oval 13"/>
          <p:cNvSpPr>
            <a:spLocks noChangeAspect="1" noChangeArrowheads="1"/>
          </p:cNvSpPr>
          <p:nvPr/>
        </p:nvSpPr>
        <p:spPr bwMode="auto">
          <a:xfrm>
            <a:off x="7239000" y="3657600"/>
            <a:ext cx="914400" cy="457200"/>
          </a:xfrm>
          <a:prstGeom prst="ellipse">
            <a:avLst/>
          </a:prstGeom>
          <a:solidFill>
            <a:srgbClr val="339966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Tourism</a:t>
            </a:r>
          </a:p>
        </p:txBody>
      </p:sp>
      <p:sp>
        <p:nvSpPr>
          <p:cNvPr id="7182" name="Oval 14"/>
          <p:cNvSpPr>
            <a:spLocks noChangeAspect="1" noChangeArrowheads="1"/>
          </p:cNvSpPr>
          <p:nvPr/>
        </p:nvSpPr>
        <p:spPr bwMode="auto">
          <a:xfrm>
            <a:off x="5257800" y="4267200"/>
            <a:ext cx="493713" cy="230188"/>
          </a:xfrm>
          <a:prstGeom prst="ellipse">
            <a:avLst/>
          </a:prstGeom>
          <a:solidFill>
            <a:schemeClr val="bg1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800" b="1">
                <a:solidFill>
                  <a:srgbClr val="339966"/>
                </a:solidFill>
              </a:rPr>
              <a:t>Cash</a:t>
            </a:r>
          </a:p>
        </p:txBody>
      </p:sp>
      <p:sp>
        <p:nvSpPr>
          <p:cNvPr id="7183" name="Oval 15"/>
          <p:cNvSpPr>
            <a:spLocks noChangeAspect="1" noChangeArrowheads="1"/>
          </p:cNvSpPr>
          <p:nvPr/>
        </p:nvSpPr>
        <p:spPr bwMode="auto">
          <a:xfrm>
            <a:off x="5848350" y="4291013"/>
            <a:ext cx="493713" cy="230187"/>
          </a:xfrm>
          <a:prstGeom prst="ellipse">
            <a:avLst/>
          </a:prstGeom>
          <a:solidFill>
            <a:schemeClr val="bg1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800" b="1">
                <a:solidFill>
                  <a:srgbClr val="339966"/>
                </a:solidFill>
              </a:rPr>
              <a:t>Food</a:t>
            </a:r>
          </a:p>
        </p:txBody>
      </p:sp>
      <p:sp>
        <p:nvSpPr>
          <p:cNvPr id="7184" name="Oval 16"/>
          <p:cNvSpPr>
            <a:spLocks noChangeAspect="1" noChangeArrowheads="1"/>
          </p:cNvSpPr>
          <p:nvPr/>
        </p:nvSpPr>
        <p:spPr bwMode="auto">
          <a:xfrm>
            <a:off x="3333750" y="4191000"/>
            <a:ext cx="1828800" cy="854075"/>
          </a:xfrm>
          <a:prstGeom prst="ellipse">
            <a:avLst/>
          </a:prstGeom>
          <a:solidFill>
            <a:schemeClr val="bg1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 dirty="0" smtClean="0">
                <a:solidFill>
                  <a:srgbClr val="339966"/>
                </a:solidFill>
              </a:rPr>
              <a:t>OIL?</a:t>
            </a:r>
            <a:endParaRPr lang="en-US" sz="2400" b="1" dirty="0">
              <a:solidFill>
                <a:srgbClr val="339966"/>
              </a:solidFill>
            </a:endParaRPr>
          </a:p>
        </p:txBody>
      </p:sp>
      <p:sp>
        <p:nvSpPr>
          <p:cNvPr id="7185" name="Oval 17"/>
          <p:cNvSpPr>
            <a:spLocks noChangeAspect="1" noChangeArrowheads="1"/>
          </p:cNvSpPr>
          <p:nvPr/>
        </p:nvSpPr>
        <p:spPr bwMode="auto">
          <a:xfrm>
            <a:off x="1089025" y="1428750"/>
            <a:ext cx="1828800" cy="854075"/>
          </a:xfrm>
          <a:prstGeom prst="ellipse">
            <a:avLst/>
          </a:prstGeom>
          <a:solidFill>
            <a:schemeClr val="bg1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339966"/>
                </a:solidFill>
              </a:rPr>
              <a:t>Standard of </a:t>
            </a:r>
          </a:p>
          <a:p>
            <a:pPr algn="ctr"/>
            <a:r>
              <a:rPr lang="en-US">
                <a:solidFill>
                  <a:srgbClr val="339966"/>
                </a:solidFill>
              </a:rPr>
              <a:t>Living</a:t>
            </a:r>
          </a:p>
        </p:txBody>
      </p:sp>
      <p:sp>
        <p:nvSpPr>
          <p:cNvPr id="7186" name="Oval 18"/>
          <p:cNvSpPr>
            <a:spLocks noChangeAspect="1" noChangeArrowheads="1"/>
          </p:cNvSpPr>
          <p:nvPr/>
        </p:nvSpPr>
        <p:spPr bwMode="auto">
          <a:xfrm>
            <a:off x="6248400" y="1524000"/>
            <a:ext cx="1828800" cy="854075"/>
          </a:xfrm>
          <a:prstGeom prst="ellipse">
            <a:avLst/>
          </a:prstGeom>
          <a:solidFill>
            <a:schemeClr val="bg1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339966"/>
                </a:solidFill>
              </a:rPr>
              <a:t>Fundamentals</a:t>
            </a:r>
          </a:p>
        </p:txBody>
      </p:sp>
      <p:sp>
        <p:nvSpPr>
          <p:cNvPr id="7187" name="Oval 20"/>
          <p:cNvSpPr>
            <a:spLocks noChangeAspect="1" noChangeArrowheads="1"/>
          </p:cNvSpPr>
          <p:nvPr/>
        </p:nvSpPr>
        <p:spPr bwMode="auto">
          <a:xfrm>
            <a:off x="1676400" y="2325688"/>
            <a:ext cx="914400" cy="457200"/>
          </a:xfrm>
          <a:prstGeom prst="ellipse">
            <a:avLst/>
          </a:prstGeom>
          <a:solidFill>
            <a:srgbClr val="339966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Land </a:t>
            </a:r>
          </a:p>
          <a:p>
            <a:pPr algn="ctr"/>
            <a:r>
              <a:rPr lang="en-US" sz="1200">
                <a:solidFill>
                  <a:schemeClr val="bg1"/>
                </a:solidFill>
              </a:rPr>
              <a:t>Ownership</a:t>
            </a:r>
          </a:p>
        </p:txBody>
      </p:sp>
      <p:sp>
        <p:nvSpPr>
          <p:cNvPr id="7188" name="Oval 21"/>
          <p:cNvSpPr>
            <a:spLocks noChangeAspect="1" noChangeArrowheads="1"/>
          </p:cNvSpPr>
          <p:nvPr/>
        </p:nvSpPr>
        <p:spPr bwMode="auto">
          <a:xfrm>
            <a:off x="709613" y="2281238"/>
            <a:ext cx="914400" cy="457200"/>
          </a:xfrm>
          <a:prstGeom prst="ellipse">
            <a:avLst/>
          </a:prstGeom>
          <a:solidFill>
            <a:srgbClr val="339966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Urban/</a:t>
            </a:r>
          </a:p>
          <a:p>
            <a:pPr algn="ctr"/>
            <a:r>
              <a:rPr lang="en-US" sz="1200">
                <a:solidFill>
                  <a:schemeClr val="bg1"/>
                </a:solidFill>
              </a:rPr>
              <a:t>Rural </a:t>
            </a:r>
          </a:p>
        </p:txBody>
      </p:sp>
      <p:sp>
        <p:nvSpPr>
          <p:cNvPr id="7189" name="Oval 22"/>
          <p:cNvSpPr>
            <a:spLocks noChangeAspect="1" noChangeArrowheads="1"/>
          </p:cNvSpPr>
          <p:nvPr/>
        </p:nvSpPr>
        <p:spPr bwMode="auto">
          <a:xfrm>
            <a:off x="173038" y="1839913"/>
            <a:ext cx="914400" cy="457200"/>
          </a:xfrm>
          <a:prstGeom prst="ellipse">
            <a:avLst/>
          </a:prstGeom>
          <a:solidFill>
            <a:srgbClr val="339966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Rich/</a:t>
            </a:r>
          </a:p>
          <a:p>
            <a:pPr algn="ctr"/>
            <a:r>
              <a:rPr lang="en-US" sz="1200">
                <a:solidFill>
                  <a:schemeClr val="bg1"/>
                </a:solidFill>
              </a:rPr>
              <a:t>Poor</a:t>
            </a:r>
          </a:p>
        </p:txBody>
      </p:sp>
      <p:sp>
        <p:nvSpPr>
          <p:cNvPr id="7190" name="Oval 23"/>
          <p:cNvSpPr>
            <a:spLocks noChangeAspect="1" noChangeArrowheads="1"/>
          </p:cNvSpPr>
          <p:nvPr/>
        </p:nvSpPr>
        <p:spPr bwMode="auto">
          <a:xfrm>
            <a:off x="7624763" y="3160713"/>
            <a:ext cx="914400" cy="457200"/>
          </a:xfrm>
          <a:prstGeom prst="ellipse">
            <a:avLst/>
          </a:prstGeom>
          <a:solidFill>
            <a:srgbClr val="339966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Mfg</a:t>
            </a:r>
          </a:p>
        </p:txBody>
      </p:sp>
      <p:sp>
        <p:nvSpPr>
          <p:cNvPr id="7191" name="Oval 24"/>
          <p:cNvSpPr>
            <a:spLocks noChangeAspect="1" noChangeArrowheads="1"/>
          </p:cNvSpPr>
          <p:nvPr/>
        </p:nvSpPr>
        <p:spPr bwMode="auto">
          <a:xfrm>
            <a:off x="8001000" y="1981200"/>
            <a:ext cx="914400" cy="457200"/>
          </a:xfrm>
          <a:prstGeom prst="ellipse">
            <a:avLst/>
          </a:prstGeom>
          <a:solidFill>
            <a:srgbClr val="339966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Prices</a:t>
            </a:r>
          </a:p>
        </p:txBody>
      </p:sp>
      <p:sp>
        <p:nvSpPr>
          <p:cNvPr id="7192" name="Oval 25"/>
          <p:cNvSpPr>
            <a:spLocks noChangeAspect="1" noChangeArrowheads="1"/>
          </p:cNvSpPr>
          <p:nvPr/>
        </p:nvSpPr>
        <p:spPr bwMode="auto">
          <a:xfrm>
            <a:off x="7334250" y="2362200"/>
            <a:ext cx="914400" cy="457200"/>
          </a:xfrm>
          <a:prstGeom prst="ellipse">
            <a:avLst/>
          </a:prstGeom>
          <a:solidFill>
            <a:srgbClr val="339966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Commodities</a:t>
            </a:r>
          </a:p>
        </p:txBody>
      </p:sp>
      <p:sp>
        <p:nvSpPr>
          <p:cNvPr id="7193" name="Oval 26"/>
          <p:cNvSpPr>
            <a:spLocks noChangeAspect="1" noChangeArrowheads="1"/>
          </p:cNvSpPr>
          <p:nvPr/>
        </p:nvSpPr>
        <p:spPr bwMode="auto">
          <a:xfrm>
            <a:off x="6353175" y="2409825"/>
            <a:ext cx="914400" cy="457200"/>
          </a:xfrm>
          <a:prstGeom prst="ellipse">
            <a:avLst/>
          </a:prstGeom>
          <a:solidFill>
            <a:srgbClr val="339966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GDP</a:t>
            </a:r>
          </a:p>
        </p:txBody>
      </p:sp>
    </p:spTree>
    <p:extLst>
      <p:ext uri="{BB962C8B-B14F-4D97-AF65-F5344CB8AC3E}">
        <p14:creationId xmlns:p14="http://schemas.microsoft.com/office/powerpoint/2010/main" val="196570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53683" y="34506"/>
            <a:ext cx="8229600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Human Geography</a:t>
            </a:r>
            <a:r>
              <a:rPr lang="en-US" b="1" dirty="0" smtClean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</a:br>
            <a:r>
              <a:rPr lang="en-US" sz="3100" b="1" dirty="0" smtClean="0">
                <a:solidFill>
                  <a:srgbClr val="0066FF"/>
                </a:solidFill>
              </a:rPr>
              <a:t>Political Elements</a:t>
            </a:r>
          </a:p>
        </p:txBody>
      </p:sp>
      <p:sp>
        <p:nvSpPr>
          <p:cNvPr id="8195" name="Oval 3"/>
          <p:cNvSpPr>
            <a:spLocks noChangeAspect="1" noChangeArrowheads="1"/>
          </p:cNvSpPr>
          <p:nvPr/>
        </p:nvSpPr>
        <p:spPr bwMode="auto">
          <a:xfrm>
            <a:off x="2286000" y="2209800"/>
            <a:ext cx="3656013" cy="1828800"/>
          </a:xfrm>
          <a:prstGeom prst="ellipse">
            <a:avLst/>
          </a:prstGeom>
          <a:solidFill>
            <a:srgbClr val="CCFF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0066FF"/>
                </a:solidFill>
              </a:rPr>
              <a:t>Political</a:t>
            </a:r>
          </a:p>
        </p:txBody>
      </p:sp>
      <p:sp>
        <p:nvSpPr>
          <p:cNvPr id="8196" name="Oval 9"/>
          <p:cNvSpPr>
            <a:spLocks noChangeArrowheads="1"/>
          </p:cNvSpPr>
          <p:nvPr/>
        </p:nvSpPr>
        <p:spPr bwMode="auto">
          <a:xfrm>
            <a:off x="990600" y="1143000"/>
            <a:ext cx="914400" cy="457200"/>
          </a:xfrm>
          <a:prstGeom prst="ellipse">
            <a:avLst/>
          </a:prstGeom>
          <a:solidFill>
            <a:srgbClr val="CCFF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solidFill>
                  <a:srgbClr val="0066FF"/>
                </a:solidFill>
              </a:rPr>
              <a:t>Democratic</a:t>
            </a:r>
          </a:p>
        </p:txBody>
      </p:sp>
      <p:sp>
        <p:nvSpPr>
          <p:cNvPr id="8197" name="Oval 11"/>
          <p:cNvSpPr>
            <a:spLocks noChangeAspect="1" noChangeArrowheads="1"/>
          </p:cNvSpPr>
          <p:nvPr/>
        </p:nvSpPr>
        <p:spPr bwMode="auto">
          <a:xfrm>
            <a:off x="1371600" y="1524000"/>
            <a:ext cx="1828800" cy="914400"/>
          </a:xfrm>
          <a:prstGeom prst="ellipse">
            <a:avLst/>
          </a:prstGeom>
          <a:solidFill>
            <a:srgbClr val="0066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B0EEEB"/>
                </a:solidFill>
              </a:rPr>
              <a:t>Style</a:t>
            </a:r>
          </a:p>
        </p:txBody>
      </p:sp>
      <p:sp>
        <p:nvSpPr>
          <p:cNvPr id="8198" name="Oval 12"/>
          <p:cNvSpPr>
            <a:spLocks noChangeArrowheads="1"/>
          </p:cNvSpPr>
          <p:nvPr/>
        </p:nvSpPr>
        <p:spPr bwMode="auto">
          <a:xfrm>
            <a:off x="1447800" y="2470150"/>
            <a:ext cx="914400" cy="457200"/>
          </a:xfrm>
          <a:prstGeom prst="ellipse">
            <a:avLst/>
          </a:prstGeom>
          <a:solidFill>
            <a:srgbClr val="CCFF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solidFill>
                  <a:srgbClr val="0066FF"/>
                </a:solidFill>
              </a:rPr>
              <a:t>Oligarchic</a:t>
            </a:r>
          </a:p>
        </p:txBody>
      </p:sp>
      <p:sp>
        <p:nvSpPr>
          <p:cNvPr id="8199" name="Oval 13"/>
          <p:cNvSpPr>
            <a:spLocks noChangeArrowheads="1"/>
          </p:cNvSpPr>
          <p:nvPr/>
        </p:nvSpPr>
        <p:spPr bwMode="auto">
          <a:xfrm>
            <a:off x="457200" y="1600200"/>
            <a:ext cx="914400" cy="457200"/>
          </a:xfrm>
          <a:prstGeom prst="ellipse">
            <a:avLst/>
          </a:prstGeom>
          <a:solidFill>
            <a:srgbClr val="CCFF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solidFill>
                  <a:srgbClr val="0066FF"/>
                </a:solidFill>
              </a:rPr>
              <a:t>Autocratic</a:t>
            </a:r>
          </a:p>
        </p:txBody>
      </p:sp>
      <p:sp>
        <p:nvSpPr>
          <p:cNvPr id="8200" name="Oval 14"/>
          <p:cNvSpPr>
            <a:spLocks noChangeAspect="1" noChangeArrowheads="1"/>
          </p:cNvSpPr>
          <p:nvPr/>
        </p:nvSpPr>
        <p:spPr bwMode="auto">
          <a:xfrm>
            <a:off x="4267200" y="4038600"/>
            <a:ext cx="1828800" cy="914400"/>
          </a:xfrm>
          <a:prstGeom prst="ellipse">
            <a:avLst/>
          </a:prstGeom>
          <a:solidFill>
            <a:srgbClr val="0066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B0EEEB"/>
                </a:solidFill>
              </a:rPr>
              <a:t>Expectations</a:t>
            </a:r>
          </a:p>
        </p:txBody>
      </p:sp>
      <p:sp>
        <p:nvSpPr>
          <p:cNvPr id="8201" name="Oval 15"/>
          <p:cNvSpPr>
            <a:spLocks noChangeArrowheads="1"/>
          </p:cNvSpPr>
          <p:nvPr/>
        </p:nvSpPr>
        <p:spPr bwMode="auto">
          <a:xfrm>
            <a:off x="5334000" y="4905375"/>
            <a:ext cx="914400" cy="457200"/>
          </a:xfrm>
          <a:prstGeom prst="ellipse">
            <a:avLst/>
          </a:prstGeom>
          <a:solidFill>
            <a:srgbClr val="CCFF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solidFill>
                  <a:srgbClr val="0066FF"/>
                </a:solidFill>
              </a:rPr>
              <a:t>Largely </a:t>
            </a:r>
          </a:p>
          <a:p>
            <a:pPr algn="ctr"/>
            <a:r>
              <a:rPr lang="en-US" sz="1200">
                <a:solidFill>
                  <a:srgbClr val="0066FF"/>
                </a:solidFill>
              </a:rPr>
              <a:t>Unmet</a:t>
            </a:r>
          </a:p>
        </p:txBody>
      </p:sp>
      <p:sp>
        <p:nvSpPr>
          <p:cNvPr id="8202" name="Oval 16"/>
          <p:cNvSpPr>
            <a:spLocks noChangeArrowheads="1"/>
          </p:cNvSpPr>
          <p:nvPr/>
        </p:nvSpPr>
        <p:spPr bwMode="auto">
          <a:xfrm>
            <a:off x="3962400" y="4876800"/>
            <a:ext cx="914400" cy="457200"/>
          </a:xfrm>
          <a:prstGeom prst="ellipse">
            <a:avLst/>
          </a:prstGeom>
          <a:solidFill>
            <a:srgbClr val="CCFF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solidFill>
                  <a:srgbClr val="0066FF"/>
                </a:solidFill>
              </a:rPr>
              <a:t>Largely </a:t>
            </a:r>
          </a:p>
          <a:p>
            <a:pPr algn="ctr"/>
            <a:r>
              <a:rPr lang="en-US" sz="1200">
                <a:solidFill>
                  <a:srgbClr val="0066FF"/>
                </a:solidFill>
              </a:rPr>
              <a:t>Met</a:t>
            </a:r>
          </a:p>
        </p:txBody>
      </p:sp>
      <p:sp>
        <p:nvSpPr>
          <p:cNvPr id="8203" name="Oval 17"/>
          <p:cNvSpPr>
            <a:spLocks noChangeAspect="1" noChangeArrowheads="1"/>
          </p:cNvSpPr>
          <p:nvPr/>
        </p:nvSpPr>
        <p:spPr bwMode="auto">
          <a:xfrm>
            <a:off x="3733800" y="1295400"/>
            <a:ext cx="1828800" cy="914400"/>
          </a:xfrm>
          <a:prstGeom prst="ellipse">
            <a:avLst/>
          </a:prstGeom>
          <a:solidFill>
            <a:srgbClr val="0066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B0EEEB"/>
                </a:solidFill>
              </a:rPr>
              <a:t>Law</a:t>
            </a:r>
          </a:p>
        </p:txBody>
      </p:sp>
      <p:sp>
        <p:nvSpPr>
          <p:cNvPr id="8204" name="Oval 19"/>
          <p:cNvSpPr>
            <a:spLocks noChangeAspect="1" noChangeArrowheads="1"/>
          </p:cNvSpPr>
          <p:nvPr/>
        </p:nvSpPr>
        <p:spPr bwMode="auto">
          <a:xfrm>
            <a:off x="1066800" y="3657600"/>
            <a:ext cx="1828800" cy="914400"/>
          </a:xfrm>
          <a:prstGeom prst="ellipse">
            <a:avLst/>
          </a:prstGeom>
          <a:solidFill>
            <a:srgbClr val="0066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B0EEEB"/>
                </a:solidFill>
              </a:rPr>
              <a:t>Locus</a:t>
            </a:r>
            <a:r>
              <a:rPr lang="en-US" sz="2400">
                <a:solidFill>
                  <a:srgbClr val="A2DEFC"/>
                </a:solidFill>
              </a:rPr>
              <a:t> </a:t>
            </a:r>
            <a:r>
              <a:rPr lang="en-US" sz="2400">
                <a:solidFill>
                  <a:srgbClr val="B0EEEB"/>
                </a:solidFill>
              </a:rPr>
              <a:t>of </a:t>
            </a:r>
          </a:p>
          <a:p>
            <a:pPr algn="ctr"/>
            <a:r>
              <a:rPr lang="en-US" sz="2400">
                <a:solidFill>
                  <a:srgbClr val="B0EEEB"/>
                </a:solidFill>
              </a:rPr>
              <a:t>Power</a:t>
            </a:r>
          </a:p>
        </p:txBody>
      </p:sp>
      <p:sp>
        <p:nvSpPr>
          <p:cNvPr id="8205" name="Oval 20"/>
          <p:cNvSpPr>
            <a:spLocks noChangeArrowheads="1"/>
          </p:cNvSpPr>
          <p:nvPr/>
        </p:nvSpPr>
        <p:spPr bwMode="auto">
          <a:xfrm>
            <a:off x="2133600" y="4572000"/>
            <a:ext cx="914400" cy="457200"/>
          </a:xfrm>
          <a:prstGeom prst="ellipse">
            <a:avLst/>
          </a:prstGeom>
          <a:solidFill>
            <a:srgbClr val="CCFF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solidFill>
                  <a:srgbClr val="0066FF"/>
                </a:solidFill>
              </a:rPr>
              <a:t>Municipal</a:t>
            </a:r>
          </a:p>
        </p:txBody>
      </p:sp>
      <p:sp>
        <p:nvSpPr>
          <p:cNvPr id="8206" name="Oval 21"/>
          <p:cNvSpPr>
            <a:spLocks noChangeArrowheads="1"/>
          </p:cNvSpPr>
          <p:nvPr/>
        </p:nvSpPr>
        <p:spPr bwMode="auto">
          <a:xfrm>
            <a:off x="304800" y="4267200"/>
            <a:ext cx="914400" cy="457200"/>
          </a:xfrm>
          <a:prstGeom prst="ellipse">
            <a:avLst/>
          </a:prstGeom>
          <a:solidFill>
            <a:srgbClr val="CCFF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solidFill>
                  <a:srgbClr val="0066FF"/>
                </a:solidFill>
              </a:rPr>
              <a:t>Federal</a:t>
            </a:r>
          </a:p>
        </p:txBody>
      </p:sp>
      <p:sp>
        <p:nvSpPr>
          <p:cNvPr id="8207" name="Oval 22"/>
          <p:cNvSpPr>
            <a:spLocks noChangeArrowheads="1"/>
          </p:cNvSpPr>
          <p:nvPr/>
        </p:nvSpPr>
        <p:spPr bwMode="auto">
          <a:xfrm>
            <a:off x="1066800" y="4648200"/>
            <a:ext cx="914400" cy="457200"/>
          </a:xfrm>
          <a:prstGeom prst="ellipse">
            <a:avLst/>
          </a:prstGeom>
          <a:solidFill>
            <a:srgbClr val="CCFF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solidFill>
                  <a:srgbClr val="0066FF"/>
                </a:solidFill>
              </a:rPr>
              <a:t>State</a:t>
            </a:r>
          </a:p>
        </p:txBody>
      </p:sp>
      <p:sp>
        <p:nvSpPr>
          <p:cNvPr id="8208" name="Oval 23"/>
          <p:cNvSpPr>
            <a:spLocks noChangeArrowheads="1"/>
          </p:cNvSpPr>
          <p:nvPr/>
        </p:nvSpPr>
        <p:spPr bwMode="auto">
          <a:xfrm>
            <a:off x="2895600" y="4114800"/>
            <a:ext cx="914400" cy="457200"/>
          </a:xfrm>
          <a:prstGeom prst="ellipse">
            <a:avLst/>
          </a:prstGeom>
          <a:solidFill>
            <a:srgbClr val="CCFF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solidFill>
                  <a:srgbClr val="0066FF"/>
                </a:solidFill>
              </a:rPr>
              <a:t>Village</a:t>
            </a:r>
          </a:p>
        </p:txBody>
      </p:sp>
      <p:sp>
        <p:nvSpPr>
          <p:cNvPr id="8209" name="Oval 24"/>
          <p:cNvSpPr>
            <a:spLocks noChangeArrowheads="1"/>
          </p:cNvSpPr>
          <p:nvPr/>
        </p:nvSpPr>
        <p:spPr bwMode="auto">
          <a:xfrm>
            <a:off x="5657850" y="1524000"/>
            <a:ext cx="914400" cy="457200"/>
          </a:xfrm>
          <a:prstGeom prst="ellipse">
            <a:avLst/>
          </a:prstGeom>
          <a:solidFill>
            <a:srgbClr val="CCFF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solidFill>
                  <a:srgbClr val="0066FF"/>
                </a:solidFill>
              </a:rPr>
              <a:t>Police</a:t>
            </a:r>
          </a:p>
        </p:txBody>
      </p:sp>
      <p:sp>
        <p:nvSpPr>
          <p:cNvPr id="8210" name="Oval 25"/>
          <p:cNvSpPr>
            <a:spLocks noChangeArrowheads="1"/>
          </p:cNvSpPr>
          <p:nvPr/>
        </p:nvSpPr>
        <p:spPr bwMode="auto">
          <a:xfrm>
            <a:off x="5343525" y="2019300"/>
            <a:ext cx="914400" cy="457200"/>
          </a:xfrm>
          <a:prstGeom prst="ellipse">
            <a:avLst/>
          </a:prstGeom>
          <a:solidFill>
            <a:srgbClr val="CCFF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solidFill>
                  <a:srgbClr val="0066FF"/>
                </a:solidFill>
              </a:rPr>
              <a:t>Corruption</a:t>
            </a:r>
          </a:p>
        </p:txBody>
      </p:sp>
      <p:sp>
        <p:nvSpPr>
          <p:cNvPr id="8211" name="Oval 26"/>
          <p:cNvSpPr>
            <a:spLocks noChangeArrowheads="1"/>
          </p:cNvSpPr>
          <p:nvPr/>
        </p:nvSpPr>
        <p:spPr bwMode="auto">
          <a:xfrm>
            <a:off x="609600" y="2133600"/>
            <a:ext cx="914400" cy="457200"/>
          </a:xfrm>
          <a:prstGeom prst="ellipse">
            <a:avLst/>
          </a:prstGeom>
          <a:solidFill>
            <a:srgbClr val="CCFF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solidFill>
                  <a:srgbClr val="0066FF"/>
                </a:solidFill>
              </a:rPr>
              <a:t>Theocratic</a:t>
            </a:r>
          </a:p>
        </p:txBody>
      </p:sp>
      <p:sp>
        <p:nvSpPr>
          <p:cNvPr id="8212" name="Oval 27"/>
          <p:cNvSpPr>
            <a:spLocks noChangeArrowheads="1"/>
          </p:cNvSpPr>
          <p:nvPr/>
        </p:nvSpPr>
        <p:spPr bwMode="auto">
          <a:xfrm>
            <a:off x="5334000" y="1027113"/>
            <a:ext cx="914400" cy="457200"/>
          </a:xfrm>
          <a:prstGeom prst="ellipse">
            <a:avLst/>
          </a:prstGeom>
          <a:solidFill>
            <a:srgbClr val="CCFF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solidFill>
                  <a:srgbClr val="0066FF"/>
                </a:solidFill>
              </a:rPr>
              <a:t>Courts</a:t>
            </a:r>
          </a:p>
        </p:txBody>
      </p:sp>
      <p:sp>
        <p:nvSpPr>
          <p:cNvPr id="8213" name="Oval 28"/>
          <p:cNvSpPr>
            <a:spLocks noChangeAspect="1" noChangeArrowheads="1"/>
          </p:cNvSpPr>
          <p:nvPr/>
        </p:nvSpPr>
        <p:spPr bwMode="auto">
          <a:xfrm>
            <a:off x="5943600" y="2590800"/>
            <a:ext cx="1828800" cy="914400"/>
          </a:xfrm>
          <a:prstGeom prst="ellipse">
            <a:avLst/>
          </a:prstGeom>
          <a:solidFill>
            <a:srgbClr val="0066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B0EEEB"/>
                </a:solidFill>
              </a:rPr>
              <a:t>Military</a:t>
            </a:r>
          </a:p>
        </p:txBody>
      </p:sp>
      <p:sp>
        <p:nvSpPr>
          <p:cNvPr id="8214" name="Oval 29"/>
          <p:cNvSpPr>
            <a:spLocks noChangeArrowheads="1"/>
          </p:cNvSpPr>
          <p:nvPr/>
        </p:nvSpPr>
        <p:spPr bwMode="auto">
          <a:xfrm>
            <a:off x="5715000" y="3505200"/>
            <a:ext cx="914400" cy="457200"/>
          </a:xfrm>
          <a:prstGeom prst="ellipse">
            <a:avLst/>
          </a:prstGeom>
          <a:solidFill>
            <a:srgbClr val="CCFF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solidFill>
                  <a:srgbClr val="0066FF"/>
                </a:solidFill>
              </a:rPr>
              <a:t>Civilian </a:t>
            </a:r>
          </a:p>
          <a:p>
            <a:pPr algn="ctr"/>
            <a:r>
              <a:rPr lang="en-US" sz="1200">
                <a:solidFill>
                  <a:srgbClr val="0066FF"/>
                </a:solidFill>
              </a:rPr>
              <a:t>Controlled</a:t>
            </a:r>
          </a:p>
        </p:txBody>
      </p:sp>
      <p:sp>
        <p:nvSpPr>
          <p:cNvPr id="8215" name="Oval 30"/>
          <p:cNvSpPr>
            <a:spLocks noChangeArrowheads="1"/>
          </p:cNvSpPr>
          <p:nvPr/>
        </p:nvSpPr>
        <p:spPr bwMode="auto">
          <a:xfrm>
            <a:off x="7467600" y="3276600"/>
            <a:ext cx="914400" cy="457200"/>
          </a:xfrm>
          <a:prstGeom prst="ellipse">
            <a:avLst/>
          </a:prstGeom>
          <a:solidFill>
            <a:srgbClr val="CCFF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>
                <a:solidFill>
                  <a:srgbClr val="0066FF"/>
                </a:solidFill>
              </a:rPr>
              <a:t>Equipped </a:t>
            </a:r>
          </a:p>
          <a:p>
            <a:pPr algn="ctr"/>
            <a:r>
              <a:rPr lang="en-US" sz="1200">
                <a:solidFill>
                  <a:srgbClr val="0066FF"/>
                </a:solidFill>
              </a:rPr>
              <a:t>and Paid</a:t>
            </a:r>
          </a:p>
        </p:txBody>
      </p:sp>
      <p:sp>
        <p:nvSpPr>
          <p:cNvPr id="8216" name="Oval 31"/>
          <p:cNvSpPr>
            <a:spLocks noChangeArrowheads="1"/>
          </p:cNvSpPr>
          <p:nvPr/>
        </p:nvSpPr>
        <p:spPr bwMode="auto">
          <a:xfrm>
            <a:off x="6705600" y="3581400"/>
            <a:ext cx="914400" cy="457200"/>
          </a:xfrm>
          <a:prstGeom prst="ellipse">
            <a:avLst/>
          </a:prstGeom>
          <a:solidFill>
            <a:srgbClr val="CCFF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 b="1">
                <a:solidFill>
                  <a:srgbClr val="0066FF"/>
                </a:solidFill>
              </a:rPr>
              <a:t>Professional </a:t>
            </a:r>
          </a:p>
          <a:p>
            <a:pPr algn="ctr"/>
            <a:r>
              <a:rPr lang="en-US" sz="1000" b="1">
                <a:solidFill>
                  <a:srgbClr val="0066FF"/>
                </a:solidFill>
              </a:rPr>
              <a:t>(NCO cadre)</a:t>
            </a:r>
          </a:p>
        </p:txBody>
      </p:sp>
    </p:spTree>
    <p:extLst>
      <p:ext uri="{BB962C8B-B14F-4D97-AF65-F5344CB8AC3E}">
        <p14:creationId xmlns:p14="http://schemas.microsoft.com/office/powerpoint/2010/main" val="170161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6"/>
                </a:solidFill>
              </a:rPr>
              <a:t>Applying </a:t>
            </a:r>
            <a:r>
              <a:rPr lang="en-US" b="1" dirty="0" smtClean="0">
                <a:solidFill>
                  <a:schemeClr val="accent6"/>
                </a:solidFill>
              </a:rPr>
              <a:t>the Model 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674957"/>
            <a:ext cx="8229600" cy="3657600"/>
          </a:xfrm>
        </p:spPr>
        <p:txBody>
          <a:bodyPr>
            <a:normAutofit lnSpcReduction="10000"/>
          </a:bodyPr>
          <a:lstStyle/>
          <a:p>
            <a:pPr>
              <a:buClr>
                <a:srgbClr val="660066"/>
              </a:buClr>
            </a:pPr>
            <a:r>
              <a:rPr lang="en-US" sz="6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Apply </a:t>
            </a:r>
            <a:r>
              <a:rPr lang="en-US" sz="6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each aspect of the Cultural Analysis Model </a:t>
            </a:r>
            <a:r>
              <a:rPr lang="en-US" sz="6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to </a:t>
            </a:r>
            <a:endParaRPr lang="en-US" sz="60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660066"/>
              </a:buClr>
            </a:pPr>
            <a:r>
              <a:rPr lang="en-US" sz="6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American </a:t>
            </a:r>
            <a:r>
              <a:rPr lang="en-US" sz="6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Culture</a:t>
            </a:r>
          </a:p>
          <a:p>
            <a:pPr>
              <a:buClr>
                <a:srgbClr val="660066"/>
              </a:buClr>
            </a:pPr>
            <a:endParaRPr lang="en-US" sz="60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4038600" cy="501650"/>
          </a:xfrm>
        </p:spPr>
        <p:txBody>
          <a:bodyPr/>
          <a:lstStyle>
            <a:lvl1pPr>
              <a:defRPr sz="1600">
                <a:solidFill>
                  <a:srgbClr val="660066"/>
                </a:solidFill>
                <a:latin typeface="Sylfaen" pitchFamily="18" charset="0"/>
              </a:defRPr>
            </a:lvl1pPr>
          </a:lstStyle>
          <a:p>
            <a:r>
              <a:rPr lang="en-US" dirty="0" smtClean="0">
                <a:solidFill>
                  <a:srgbClr val="1F497D"/>
                </a:solidFill>
              </a:rPr>
              <a:t>Institute for Intelligence Studies </a:t>
            </a:r>
          </a:p>
          <a:p>
            <a:r>
              <a:rPr lang="en-US" dirty="0" smtClean="0">
                <a:solidFill>
                  <a:srgbClr val="1F497D"/>
                </a:solidFill>
              </a:rPr>
              <a:t>at Mercyhurst University</a:t>
            </a:r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81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09600" y="152400"/>
            <a:ext cx="7848600" cy="685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Human Geography: KENYA</a:t>
            </a:r>
            <a:r>
              <a:rPr lang="en-US" sz="2400" b="1" dirty="0" smtClean="0">
                <a:solidFill>
                  <a:schemeClr val="accent2"/>
                </a:solidFill>
              </a:rPr>
              <a:t/>
            </a:r>
            <a:br>
              <a:rPr lang="en-US" sz="2400" b="1" dirty="0" smtClean="0">
                <a:solidFill>
                  <a:schemeClr val="accent2"/>
                </a:solidFill>
              </a:rPr>
            </a:br>
            <a:r>
              <a:rPr lang="en-US" sz="31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(Purely Hypothetically) </a:t>
            </a:r>
            <a:r>
              <a:rPr lang="en-US" sz="3100" b="1" i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Weighted Elements</a:t>
            </a:r>
          </a:p>
        </p:txBody>
      </p:sp>
      <p:sp>
        <p:nvSpPr>
          <p:cNvPr id="9219" name="Oval 3"/>
          <p:cNvSpPr>
            <a:spLocks noChangeArrowheads="1"/>
          </p:cNvSpPr>
          <p:nvPr/>
        </p:nvSpPr>
        <p:spPr bwMode="auto">
          <a:xfrm>
            <a:off x="3505200" y="2590800"/>
            <a:ext cx="2133600" cy="1066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accent2"/>
                </a:solidFill>
              </a:rPr>
              <a:t>HTA</a:t>
            </a:r>
          </a:p>
        </p:txBody>
      </p:sp>
      <p:sp>
        <p:nvSpPr>
          <p:cNvPr id="9220" name="Oval 4"/>
          <p:cNvSpPr>
            <a:spLocks noChangeArrowheads="1"/>
          </p:cNvSpPr>
          <p:nvPr/>
        </p:nvSpPr>
        <p:spPr bwMode="auto">
          <a:xfrm>
            <a:off x="1066800" y="3124200"/>
            <a:ext cx="1828800" cy="914400"/>
          </a:xfrm>
          <a:prstGeom prst="ellipse">
            <a:avLst/>
          </a:prstGeom>
          <a:solidFill>
            <a:srgbClr val="339966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Economic</a:t>
            </a:r>
          </a:p>
        </p:txBody>
      </p:sp>
      <p:sp>
        <p:nvSpPr>
          <p:cNvPr id="9221" name="Oval 5"/>
          <p:cNvSpPr>
            <a:spLocks noChangeAspect="1" noChangeArrowheads="1"/>
          </p:cNvSpPr>
          <p:nvPr/>
        </p:nvSpPr>
        <p:spPr bwMode="auto">
          <a:xfrm>
            <a:off x="3200400" y="4343400"/>
            <a:ext cx="2741613" cy="1371600"/>
          </a:xfrm>
          <a:prstGeom prst="ellipse">
            <a:avLst/>
          </a:prstGeom>
          <a:solidFill>
            <a:srgbClr val="CCFF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0066FF"/>
                </a:solidFill>
              </a:rPr>
              <a:t>Political</a:t>
            </a:r>
          </a:p>
        </p:txBody>
      </p:sp>
      <p:sp>
        <p:nvSpPr>
          <p:cNvPr id="9222" name="Oval 6"/>
          <p:cNvSpPr>
            <a:spLocks noChangeAspect="1" noChangeArrowheads="1"/>
          </p:cNvSpPr>
          <p:nvPr/>
        </p:nvSpPr>
        <p:spPr bwMode="auto">
          <a:xfrm>
            <a:off x="1512888" y="1119188"/>
            <a:ext cx="2286000" cy="1143000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FF9900"/>
                </a:solidFill>
              </a:rPr>
              <a:t>Social</a:t>
            </a:r>
          </a:p>
        </p:txBody>
      </p:sp>
      <p:sp>
        <p:nvSpPr>
          <p:cNvPr id="9223" name="Oval 7"/>
          <p:cNvSpPr>
            <a:spLocks noChangeAspect="1" noChangeArrowheads="1"/>
          </p:cNvSpPr>
          <p:nvPr/>
        </p:nvSpPr>
        <p:spPr bwMode="auto">
          <a:xfrm>
            <a:off x="6092825" y="3124200"/>
            <a:ext cx="1371600" cy="685800"/>
          </a:xfrm>
          <a:prstGeom prst="ellipse">
            <a:avLst/>
          </a:prstGeom>
          <a:solidFill>
            <a:srgbClr val="FF99CC"/>
          </a:solidFill>
          <a:ln w="9525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993366"/>
                </a:solidFill>
              </a:rPr>
              <a:t>Cultural</a:t>
            </a:r>
          </a:p>
        </p:txBody>
      </p:sp>
      <p:sp>
        <p:nvSpPr>
          <p:cNvPr id="9224" name="Oval 8"/>
          <p:cNvSpPr>
            <a:spLocks noChangeAspect="1" noChangeArrowheads="1"/>
          </p:cNvSpPr>
          <p:nvPr/>
        </p:nvSpPr>
        <p:spPr bwMode="auto">
          <a:xfrm>
            <a:off x="5105400" y="1057275"/>
            <a:ext cx="2286000" cy="1143000"/>
          </a:xfrm>
          <a:prstGeom prst="ellipse">
            <a:avLst/>
          </a:prstGeom>
          <a:solidFill>
            <a:srgbClr val="FF9900"/>
          </a:solidFill>
          <a:ln w="9525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"/>
              </a:spcBef>
              <a:spcAft>
                <a:spcPct val="5000"/>
              </a:spcAft>
            </a:pPr>
            <a:r>
              <a:rPr lang="en-US" sz="1600" dirty="0" smtClean="0">
                <a:solidFill>
                  <a:schemeClr val="bg1"/>
                </a:solidFill>
              </a:rPr>
              <a:t>   Ethnographic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>
            <a:off x="3276600" y="2209800"/>
            <a:ext cx="533400" cy="53340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 flipV="1">
            <a:off x="4551363" y="3657600"/>
            <a:ext cx="0" cy="68580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 flipH="1" flipV="1">
            <a:off x="5638800" y="3124200"/>
            <a:ext cx="457200" cy="22860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 flipV="1">
            <a:off x="2819400" y="3200400"/>
            <a:ext cx="685800" cy="22860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 flipH="1">
            <a:off x="5181600" y="2133600"/>
            <a:ext cx="457200" cy="53340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>
            <a:off x="3810000" y="1600200"/>
            <a:ext cx="12954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 flipH="1">
            <a:off x="2057400" y="2209800"/>
            <a:ext cx="76200" cy="91440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2" name="Line 16"/>
          <p:cNvSpPr>
            <a:spLocks noChangeShapeType="1"/>
          </p:cNvSpPr>
          <p:nvPr/>
        </p:nvSpPr>
        <p:spPr bwMode="auto">
          <a:xfrm>
            <a:off x="2133600" y="4038600"/>
            <a:ext cx="1143000" cy="76200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3" name="Line 17"/>
          <p:cNvSpPr>
            <a:spLocks noChangeShapeType="1"/>
          </p:cNvSpPr>
          <p:nvPr/>
        </p:nvSpPr>
        <p:spPr bwMode="auto">
          <a:xfrm>
            <a:off x="6553200" y="2209800"/>
            <a:ext cx="152400" cy="91440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4" name="Line 18"/>
          <p:cNvSpPr>
            <a:spLocks noChangeShapeType="1"/>
          </p:cNvSpPr>
          <p:nvPr/>
        </p:nvSpPr>
        <p:spPr bwMode="auto">
          <a:xfrm flipH="1">
            <a:off x="5791200" y="3810000"/>
            <a:ext cx="838200" cy="91440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5" name="Line 19"/>
          <p:cNvSpPr>
            <a:spLocks noChangeShapeType="1"/>
          </p:cNvSpPr>
          <p:nvPr/>
        </p:nvSpPr>
        <p:spPr bwMode="auto">
          <a:xfrm>
            <a:off x="3657600" y="1981200"/>
            <a:ext cx="2743200" cy="121920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6" name="Line 20"/>
          <p:cNvSpPr>
            <a:spLocks noChangeShapeType="1"/>
          </p:cNvSpPr>
          <p:nvPr/>
        </p:nvSpPr>
        <p:spPr bwMode="auto">
          <a:xfrm>
            <a:off x="3048000" y="2209800"/>
            <a:ext cx="914400" cy="220980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7" name="Line 21"/>
          <p:cNvSpPr>
            <a:spLocks noChangeShapeType="1"/>
          </p:cNvSpPr>
          <p:nvPr/>
        </p:nvSpPr>
        <p:spPr bwMode="auto">
          <a:xfrm>
            <a:off x="2819400" y="3657600"/>
            <a:ext cx="3505200" cy="7620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8" name="Line 22"/>
          <p:cNvSpPr>
            <a:spLocks noChangeShapeType="1"/>
          </p:cNvSpPr>
          <p:nvPr/>
        </p:nvSpPr>
        <p:spPr bwMode="auto">
          <a:xfrm flipH="1">
            <a:off x="2590800" y="2057400"/>
            <a:ext cx="2819400" cy="114300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9" name="Line 23"/>
          <p:cNvSpPr>
            <a:spLocks noChangeShapeType="1"/>
          </p:cNvSpPr>
          <p:nvPr/>
        </p:nvSpPr>
        <p:spPr bwMode="auto">
          <a:xfrm flipH="1">
            <a:off x="5410200" y="2209800"/>
            <a:ext cx="609600" cy="228600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2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5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1430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00B050"/>
                </a:solidFill>
              </a:rPr>
              <a:t>ASSIGNMENT</a:t>
            </a:r>
            <a:endParaRPr lang="en-US" sz="6000" b="1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219200"/>
            <a:ext cx="8229600" cy="4572000"/>
          </a:xfrm>
        </p:spPr>
        <p:txBody>
          <a:bodyPr>
            <a:normAutofit fontScale="70000" lnSpcReduction="20000"/>
          </a:bodyPr>
          <a:lstStyle/>
          <a:p>
            <a:pPr marL="685800" indent="-685800" algn="l">
              <a:buClr>
                <a:srgbClr val="00B050"/>
              </a:buClr>
              <a:buFont typeface="Arial" pitchFamily="34" charset="0"/>
              <a:buChar char="•"/>
            </a:pPr>
            <a:r>
              <a:rPr lang="en-US" sz="4800" dirty="0" smtClean="0">
                <a:solidFill>
                  <a:schemeClr val="tx1"/>
                </a:solidFill>
              </a:rPr>
              <a:t>Create </a:t>
            </a:r>
            <a:r>
              <a:rPr lang="en-US" sz="4800" dirty="0">
                <a:solidFill>
                  <a:schemeClr val="tx1"/>
                </a:solidFill>
              </a:rPr>
              <a:t>a similar model for your assigned country and prepare to present it in the next class in no more than 5 minutes</a:t>
            </a:r>
          </a:p>
          <a:p>
            <a:pPr marL="685800" indent="-685800" algn="l">
              <a:buClr>
                <a:srgbClr val="00B050"/>
              </a:buClr>
              <a:buFont typeface="Arial" pitchFamily="34" charset="0"/>
              <a:buChar char="•"/>
            </a:pPr>
            <a:r>
              <a:rPr lang="en-US" sz="4800" dirty="0" smtClean="0">
                <a:solidFill>
                  <a:schemeClr val="tx1"/>
                </a:solidFill>
              </a:rPr>
              <a:t>You </a:t>
            </a:r>
            <a:r>
              <a:rPr lang="en-US" sz="4800" dirty="0">
                <a:solidFill>
                  <a:schemeClr val="tx1"/>
                </a:solidFill>
              </a:rPr>
              <a:t>may use the Kenyan model and apply the Analysis Elements to your own country exactly as they are done </a:t>
            </a:r>
            <a:r>
              <a:rPr lang="en-US" sz="4800" dirty="0" smtClean="0">
                <a:solidFill>
                  <a:schemeClr val="tx1"/>
                </a:solidFill>
              </a:rPr>
              <a:t>here</a:t>
            </a:r>
            <a:endParaRPr lang="en-US" sz="4800" dirty="0">
              <a:solidFill>
                <a:schemeClr val="tx1"/>
              </a:solidFill>
            </a:endParaRPr>
          </a:p>
          <a:p>
            <a:pPr marL="685800" indent="-685800" algn="l">
              <a:buClr>
                <a:srgbClr val="00B050"/>
              </a:buClr>
              <a:buFont typeface="Arial" pitchFamily="34" charset="0"/>
              <a:buChar char="•"/>
            </a:pPr>
            <a:r>
              <a:rPr lang="en-US" sz="4800" dirty="0" smtClean="0">
                <a:solidFill>
                  <a:schemeClr val="tx1"/>
                </a:solidFill>
              </a:rPr>
              <a:t>You </a:t>
            </a:r>
            <a:r>
              <a:rPr lang="en-US" sz="4800" dirty="0">
                <a:solidFill>
                  <a:schemeClr val="tx1"/>
                </a:solidFill>
              </a:rPr>
              <a:t>may also develop your own graphical model to make the same representations if you prefer, but the emphasis is on the elements, not their </a:t>
            </a:r>
            <a:r>
              <a:rPr lang="en-US" sz="4800" dirty="0" smtClean="0">
                <a:solidFill>
                  <a:schemeClr val="tx1"/>
                </a:solidFill>
              </a:rPr>
              <a:t>presentation</a:t>
            </a:r>
            <a:endParaRPr lang="en-US" sz="4800" dirty="0">
              <a:solidFill>
                <a:schemeClr val="tx1"/>
              </a:solidFill>
            </a:endParaRPr>
          </a:p>
          <a:p>
            <a:pPr algn="l"/>
            <a:endParaRPr lang="en-US" sz="4800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3200400" cy="320675"/>
          </a:xfrm>
        </p:spPr>
        <p:txBody>
          <a:bodyPr/>
          <a:lstStyle>
            <a:lvl1pPr>
              <a:defRPr sz="1600">
                <a:solidFill>
                  <a:srgbClr val="660066"/>
                </a:solidFill>
                <a:latin typeface="Sylfaen" pitchFamily="18" charset="0"/>
              </a:defRPr>
            </a:lvl1pPr>
          </a:lstStyle>
          <a:p>
            <a:r>
              <a:rPr lang="en-US" dirty="0">
                <a:solidFill>
                  <a:srgbClr val="1F497D"/>
                </a:solidFill>
              </a:rPr>
              <a:t>Institute for Intelligence Studies </a:t>
            </a:r>
          </a:p>
          <a:p>
            <a:r>
              <a:rPr lang="en-US" dirty="0">
                <a:solidFill>
                  <a:srgbClr val="1F497D"/>
                </a:solidFill>
              </a:rPr>
              <a:t>at Mercyhurst University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37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28601"/>
            <a:ext cx="7772400" cy="106680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Questions?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371600"/>
            <a:ext cx="8001000" cy="4419600"/>
          </a:xfrm>
        </p:spPr>
        <p:txBody>
          <a:bodyPr>
            <a:noAutofit/>
          </a:bodyPr>
          <a:lstStyle/>
          <a:p>
            <a:pPr algn="l">
              <a:buClr>
                <a:srgbClr val="660066"/>
              </a:buClr>
            </a:pPr>
            <a:endParaRPr lang="en-US" sz="2800" dirty="0" smtClean="0">
              <a:solidFill>
                <a:srgbClr val="660066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660066"/>
              </a:buClr>
            </a:pPr>
            <a:endParaRPr lang="en-US" sz="2800" dirty="0" smtClean="0">
              <a:solidFill>
                <a:srgbClr val="660066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660066"/>
              </a:buClr>
            </a:pPr>
            <a:r>
              <a:rPr lang="en-US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Diane Chido</a:t>
            </a:r>
          </a:p>
          <a:p>
            <a:pPr>
              <a:buClr>
                <a:srgbClr val="660066"/>
              </a:buClr>
            </a:pPr>
            <a:r>
              <a:rPr lang="en-US" sz="2800" dirty="0" smtClean="0">
                <a:solidFill>
                  <a:srgbClr val="660066"/>
                </a:solidFill>
                <a:latin typeface="Arial" pitchFamily="34" charset="0"/>
                <a:cs typeface="Arial" pitchFamily="34" charset="0"/>
                <a:hlinkClick r:id="rId3"/>
              </a:rPr>
              <a:t>DChido@DCAnalytics.net</a:t>
            </a:r>
            <a:endParaRPr lang="en-US" sz="2800" dirty="0" smtClean="0">
              <a:solidFill>
                <a:srgbClr val="660066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660066"/>
              </a:buClr>
            </a:pPr>
            <a:r>
              <a:rPr lang="en-US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814-440-2490</a:t>
            </a:r>
          </a:p>
          <a:p>
            <a:pPr>
              <a:buClr>
                <a:srgbClr val="660066"/>
              </a:buClr>
            </a:pPr>
            <a:r>
              <a:rPr lang="en-US" sz="2800" i="1" dirty="0" smtClean="0">
                <a:solidFill>
                  <a:srgbClr val="660066"/>
                </a:solidFill>
                <a:latin typeface="Arial" pitchFamily="34" charset="0"/>
                <a:cs typeface="Arial" pitchFamily="34" charset="0"/>
                <a:hlinkClick r:id="rId4"/>
              </a:rPr>
              <a:t>www.DCAnalytics.net</a:t>
            </a:r>
            <a:endParaRPr lang="en-US" sz="2800" i="1" dirty="0">
              <a:solidFill>
                <a:srgbClr val="660066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33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Cultural Intelligence Analysis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371600"/>
            <a:ext cx="8229600" cy="4495800"/>
          </a:xfrm>
        </p:spPr>
        <p:txBody>
          <a:bodyPr>
            <a:normAutofit/>
          </a:bodyPr>
          <a:lstStyle/>
          <a:p>
            <a:pPr algn="l">
              <a:buClr>
                <a:srgbClr val="660066"/>
              </a:buClr>
            </a:pP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What is </a:t>
            </a:r>
            <a:r>
              <a:rPr lang="en-US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culture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?</a:t>
            </a:r>
          </a:p>
          <a:p>
            <a:pPr algn="l">
              <a:buClr>
                <a:srgbClr val="660066"/>
              </a:buClr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According to the U.S. Army’s TRADOC Culture Center: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buClr>
                <a:srgbClr val="660066"/>
              </a:buClr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pPr algn="l">
              <a:spcBef>
                <a:spcPts val="0"/>
              </a:spcBef>
              <a:buClr>
                <a:srgbClr val="660066"/>
              </a:buClr>
            </a:pPr>
            <a:r>
              <a:rPr lang="en-US" dirty="0">
                <a:latin typeface="Arial" pitchFamily="34" charset="0"/>
                <a:cs typeface="Arial" pitchFamily="34" charset="0"/>
              </a:rPr>
              <a:t>	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US" dirty="0">
                <a:latin typeface="Arial" pitchFamily="34" charset="0"/>
                <a:cs typeface="Arial" pitchFamily="34" charset="0"/>
              </a:rPr>
              <a:t>“perfect” learned adaptation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buClr>
                <a:srgbClr val="660066"/>
              </a:buClr>
            </a:pPr>
            <a:r>
              <a:rPr lang="en-US" dirty="0">
                <a:latin typeface="Arial" pitchFamily="34" charset="0"/>
                <a:cs typeface="Arial" pitchFamily="34" charset="0"/>
              </a:rPr>
              <a:t>	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to the physical </a:t>
            </a:r>
            <a:r>
              <a:rPr lang="en-US" dirty="0">
                <a:latin typeface="Arial" pitchFamily="34" charset="0"/>
                <a:cs typeface="Arial" pitchFamily="34" charset="0"/>
              </a:rPr>
              <a:t>and social environment,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	including </a:t>
            </a:r>
            <a:r>
              <a:rPr lang="en-US" dirty="0">
                <a:latin typeface="Arial" pitchFamily="34" charset="0"/>
                <a:cs typeface="Arial" pitchFamily="34" charset="0"/>
              </a:rPr>
              <a:t>Values, Beliefs, Behaviors,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	and </a:t>
            </a:r>
            <a:r>
              <a:rPr lang="en-US" dirty="0">
                <a:latin typeface="Arial" pitchFamily="34" charset="0"/>
                <a:cs typeface="Arial" pitchFamily="34" charset="0"/>
              </a:rPr>
              <a:t>Norms (VBBN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3124200" cy="320675"/>
          </a:xfrm>
        </p:spPr>
        <p:txBody>
          <a:bodyPr/>
          <a:lstStyle>
            <a:lvl1pPr>
              <a:defRPr sz="1600">
                <a:solidFill>
                  <a:srgbClr val="660066"/>
                </a:solidFill>
                <a:latin typeface="Sylfaen" pitchFamily="18" charset="0"/>
              </a:defRPr>
            </a:lvl1pPr>
          </a:lstStyle>
          <a:p>
            <a:r>
              <a:rPr lang="en-US" dirty="0">
                <a:solidFill>
                  <a:srgbClr val="1F497D"/>
                </a:solidFill>
              </a:rPr>
              <a:t>Institute for Intelligence Studies </a:t>
            </a:r>
          </a:p>
          <a:p>
            <a:r>
              <a:rPr lang="en-US" dirty="0">
                <a:solidFill>
                  <a:srgbClr val="1F497D"/>
                </a:solidFill>
              </a:rPr>
              <a:t>at Mercyhurst University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937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Cultural Intelligence Analysis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371600"/>
            <a:ext cx="8229600" cy="4495800"/>
          </a:xfrm>
        </p:spPr>
        <p:txBody>
          <a:bodyPr>
            <a:normAutofit/>
          </a:bodyPr>
          <a:lstStyle/>
          <a:p>
            <a:pPr algn="l">
              <a:buClr>
                <a:srgbClr val="660066"/>
              </a:buClr>
            </a:pP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What is </a:t>
            </a:r>
            <a:r>
              <a:rPr lang="en-US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intelligence</a:t>
            </a: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?</a:t>
            </a:r>
          </a:p>
          <a:p>
            <a:pPr algn="l">
              <a:buClr>
                <a:schemeClr val="tx2"/>
              </a:buClr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According to IIS at MU:</a:t>
            </a:r>
          </a:p>
          <a:p>
            <a:pPr marL="457200" indent="-457200" algn="l">
              <a:buClr>
                <a:schemeClr val="tx2"/>
              </a:buCl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US" dirty="0">
                <a:latin typeface="Arial" pitchFamily="34" charset="0"/>
                <a:cs typeface="Arial" pitchFamily="34" charset="0"/>
              </a:rPr>
              <a:t>process</a:t>
            </a:r>
          </a:p>
          <a:p>
            <a:pPr marL="457200" indent="-457200" algn="l">
              <a:buClr>
                <a:schemeClr val="tx2"/>
              </a:buCl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Focused </a:t>
            </a:r>
            <a:r>
              <a:rPr lang="en-US" dirty="0">
                <a:latin typeface="Arial" pitchFamily="34" charset="0"/>
                <a:cs typeface="Arial" pitchFamily="34" charset="0"/>
              </a:rPr>
              <a:t>externally</a:t>
            </a:r>
          </a:p>
          <a:p>
            <a:pPr marL="457200" indent="-457200" algn="l">
              <a:buClr>
                <a:schemeClr val="tx2"/>
              </a:buCl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Designed </a:t>
            </a:r>
            <a:r>
              <a:rPr lang="en-US" dirty="0">
                <a:latin typeface="Arial" pitchFamily="34" charset="0"/>
                <a:cs typeface="Arial" pitchFamily="34" charset="0"/>
              </a:rPr>
              <a:t>to reduce the level of uncertainty</a:t>
            </a:r>
          </a:p>
          <a:p>
            <a:pPr marL="457200" indent="-457200" algn="l">
              <a:buClr>
                <a:schemeClr val="tx2"/>
              </a:buCl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For </a:t>
            </a:r>
            <a:r>
              <a:rPr lang="en-US" dirty="0">
                <a:latin typeface="Arial" pitchFamily="34" charset="0"/>
                <a:cs typeface="Arial" pitchFamily="34" charset="0"/>
              </a:rPr>
              <a:t>a decisionmaker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3200400" cy="320675"/>
          </a:xfrm>
        </p:spPr>
        <p:txBody>
          <a:bodyPr/>
          <a:lstStyle>
            <a:lvl1pPr>
              <a:defRPr sz="1600">
                <a:solidFill>
                  <a:srgbClr val="660066"/>
                </a:solidFill>
                <a:latin typeface="Sylfaen" pitchFamily="18" charset="0"/>
              </a:defRPr>
            </a:lvl1pPr>
          </a:lstStyle>
          <a:p>
            <a:r>
              <a:rPr lang="en-US" dirty="0">
                <a:solidFill>
                  <a:srgbClr val="1F497D"/>
                </a:solidFill>
              </a:rPr>
              <a:t>Institute for Intelligence Studies </a:t>
            </a:r>
          </a:p>
          <a:p>
            <a:r>
              <a:rPr lang="en-US" dirty="0">
                <a:solidFill>
                  <a:srgbClr val="1F497D"/>
                </a:solidFill>
              </a:rPr>
              <a:t>at Mercyhurst University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963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Conceptual Modeling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371600"/>
            <a:ext cx="8382000" cy="4495800"/>
          </a:xfrm>
        </p:spPr>
        <p:txBody>
          <a:bodyPr>
            <a:normAutofit fontScale="92500" lnSpcReduction="20000"/>
          </a:bodyPr>
          <a:lstStyle/>
          <a:p>
            <a:pPr algn="l">
              <a:buClr>
                <a:srgbClr val="660066"/>
              </a:buClr>
            </a:pP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What is Your Goal?</a:t>
            </a:r>
          </a:p>
          <a:p>
            <a:pPr>
              <a:buClr>
                <a:srgbClr val="660066"/>
              </a:buClr>
            </a:pPr>
            <a:r>
              <a:rPr lang="en-US" sz="3900" dirty="0">
                <a:solidFill>
                  <a:schemeClr val="bg1">
                    <a:lumMod val="65000"/>
                  </a:schemeClr>
                </a:solidFill>
              </a:rPr>
              <a:t>Deep, expert knowledge vs. </a:t>
            </a:r>
          </a:p>
          <a:p>
            <a:pPr>
              <a:buClr>
                <a:srgbClr val="660066"/>
              </a:buClr>
            </a:pPr>
            <a:r>
              <a:rPr lang="en-US" sz="3900" dirty="0">
                <a:solidFill>
                  <a:schemeClr val="bg1">
                    <a:lumMod val="65000"/>
                  </a:schemeClr>
                </a:solidFill>
              </a:rPr>
              <a:t>Effective analytic model</a:t>
            </a:r>
            <a:endParaRPr lang="en-US" sz="3900" b="1" dirty="0" smtClean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>
              <a:buClr>
                <a:srgbClr val="660066"/>
              </a:buClr>
            </a:pPr>
            <a:endParaRPr lang="en-US" sz="3900" b="1" dirty="0" smtClean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660066"/>
              </a:buClr>
            </a:pPr>
            <a:r>
              <a:rPr lang="en-US" sz="39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How </a:t>
            </a:r>
            <a:r>
              <a:rPr lang="en-US" sz="39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rigid is your model?</a:t>
            </a:r>
          </a:p>
          <a:p>
            <a:pPr>
              <a:buClr>
                <a:srgbClr val="660066"/>
              </a:buClr>
            </a:pPr>
            <a:endParaRPr lang="en-US" sz="3900" dirty="0" smtClean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660066"/>
              </a:buClr>
            </a:pPr>
            <a:r>
              <a:rPr lang="en-US" sz="39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How </a:t>
            </a:r>
            <a:r>
              <a:rPr lang="en-US" sz="39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much expertise </a:t>
            </a:r>
          </a:p>
          <a:p>
            <a:pPr>
              <a:buClr>
                <a:srgbClr val="660066"/>
              </a:buClr>
            </a:pPr>
            <a:r>
              <a:rPr lang="en-US" sz="39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does an </a:t>
            </a:r>
            <a:r>
              <a:rPr lang="en-US" sz="3900" i="1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expert</a:t>
            </a:r>
            <a:r>
              <a:rPr lang="en-US" sz="39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really need?</a:t>
            </a:r>
            <a:endParaRPr lang="en-US" sz="390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buClr>
                <a:srgbClr val="660066"/>
              </a:buClr>
            </a:pPr>
            <a:endParaRPr lang="en-US" dirty="0" smtClean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660066"/>
              </a:buClr>
            </a:pPr>
            <a:endParaRPr lang="en-US" dirty="0" smtClean="0">
              <a:solidFill>
                <a:srgbClr val="66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3200400" cy="320675"/>
          </a:xfrm>
        </p:spPr>
        <p:txBody>
          <a:bodyPr/>
          <a:lstStyle>
            <a:lvl1pPr>
              <a:defRPr sz="1600">
                <a:solidFill>
                  <a:srgbClr val="660066"/>
                </a:solidFill>
                <a:latin typeface="Sylfaen" pitchFamily="18" charset="0"/>
              </a:defRPr>
            </a:lvl1pPr>
          </a:lstStyle>
          <a:p>
            <a:r>
              <a:rPr lang="en-US" dirty="0">
                <a:solidFill>
                  <a:srgbClr val="1F497D"/>
                </a:solidFill>
              </a:rPr>
              <a:t>Institute for Intelligence Studies </a:t>
            </a:r>
          </a:p>
          <a:p>
            <a:r>
              <a:rPr lang="en-US" dirty="0">
                <a:solidFill>
                  <a:srgbClr val="1F497D"/>
                </a:solidFill>
              </a:rPr>
              <a:t>at Mercyhurst University</a:t>
            </a:r>
          </a:p>
        </p:txBody>
      </p:sp>
    </p:spTree>
    <p:extLst>
      <p:ext uri="{BB962C8B-B14F-4D97-AF65-F5344CB8AC3E}">
        <p14:creationId xmlns:p14="http://schemas.microsoft.com/office/powerpoint/2010/main" val="212463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28601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Sub-Saharan African Culture</a:t>
            </a:r>
            <a:endParaRPr lang="en-US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295400"/>
            <a:ext cx="8229600" cy="4495800"/>
          </a:xfrm>
        </p:spPr>
        <p:txBody>
          <a:bodyPr>
            <a:normAutofit/>
          </a:bodyPr>
          <a:lstStyle/>
          <a:p>
            <a:pPr algn="l">
              <a:buClr>
                <a:srgbClr val="660066"/>
              </a:buClr>
            </a:pPr>
            <a:r>
              <a:rPr lang="en-US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Does this exist?</a:t>
            </a:r>
          </a:p>
        </p:txBody>
      </p:sp>
      <p:pic>
        <p:nvPicPr>
          <p:cNvPr id="1026" name="Picture 2" descr="http://1.bp.blogspot.com/_QkPA_ii3_60/TJHhD-7WWpI/AAAAAAAAAOI/0hT5Eb0f2dQ/s1600/maasai-warrior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2" r="17283"/>
          <a:stretch/>
        </p:blipFill>
        <p:spPr bwMode="auto">
          <a:xfrm>
            <a:off x="776376" y="1800495"/>
            <a:ext cx="1799516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1.gstatic.com/images?q=tbn:ANd9GcQaU4vbTxK-koNLqlWj4pquB30-oyIyO5qQhNx_uzmW-cuYwvOOwRlqIkU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4330" y="2042037"/>
            <a:ext cx="1943100" cy="145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upload.wikimedia.org/wikipedia/commons/thumb/0/00/Tuareg_woman_from_Mali_January_2007.jpg/200px-Tuareg_woman_from_Mali_January_200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5892" y="3516616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media.lonelyplanet.com/lpi/26267/26267-30/469x264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9" r="25561"/>
          <a:stretch/>
        </p:blipFill>
        <p:spPr bwMode="auto">
          <a:xfrm>
            <a:off x="4507430" y="1800495"/>
            <a:ext cx="212053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east-africa-safari.com/images/ethiopia-tribe-murz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736" y="1800495"/>
            <a:ext cx="1442004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farm1.static.flickr.com/84/379389316_3c38778283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01" y="3601978"/>
            <a:ext cx="24384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trust.org/contentAsset/resize-image/f5be0743-0c39-4965-b02f-a38931de6d19/photowide/?w=460&amp;vn=20110710114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9295" y="3613480"/>
            <a:ext cx="275819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khalilaleker.files.wordpress.com/2009/03/khalil-with-suit.png?w=63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3391" y="3633520"/>
            <a:ext cx="1257661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878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09600" y="152400"/>
            <a:ext cx="7848600" cy="990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9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Human Geography</a:t>
            </a:r>
            <a:r>
              <a:rPr lang="en-US" sz="2400" b="1" dirty="0" smtClean="0">
                <a:solidFill>
                  <a:schemeClr val="tx2"/>
                </a:solidFill>
              </a:rPr>
              <a:t/>
            </a:r>
            <a:br>
              <a:rPr lang="en-US" sz="2400" b="1" dirty="0" smtClean="0">
                <a:solidFill>
                  <a:schemeClr val="tx2"/>
                </a:solidFill>
              </a:rPr>
            </a:br>
            <a:r>
              <a:rPr lang="en-US" sz="31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Basic Elements</a:t>
            </a:r>
          </a:p>
        </p:txBody>
      </p:sp>
      <p:sp>
        <p:nvSpPr>
          <p:cNvPr id="3075" name="Oval 3"/>
          <p:cNvSpPr>
            <a:spLocks noChangeArrowheads="1"/>
          </p:cNvSpPr>
          <p:nvPr/>
        </p:nvSpPr>
        <p:spPr bwMode="auto">
          <a:xfrm>
            <a:off x="3505200" y="2590800"/>
            <a:ext cx="2133600" cy="1066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accent2"/>
                </a:solidFill>
              </a:rPr>
              <a:t>HTA</a:t>
            </a:r>
          </a:p>
        </p:txBody>
      </p:sp>
      <p:sp>
        <p:nvSpPr>
          <p:cNvPr id="3076" name="Oval 4"/>
          <p:cNvSpPr>
            <a:spLocks noChangeAspect="1" noChangeArrowheads="1"/>
          </p:cNvSpPr>
          <p:nvPr/>
        </p:nvSpPr>
        <p:spPr bwMode="auto">
          <a:xfrm>
            <a:off x="1600200" y="3121025"/>
            <a:ext cx="1371600" cy="685800"/>
          </a:xfrm>
          <a:prstGeom prst="ellipse">
            <a:avLst/>
          </a:prstGeom>
          <a:solidFill>
            <a:srgbClr val="339966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Economic</a:t>
            </a:r>
          </a:p>
        </p:txBody>
      </p:sp>
      <p:sp>
        <p:nvSpPr>
          <p:cNvPr id="3077" name="Oval 5"/>
          <p:cNvSpPr>
            <a:spLocks noChangeAspect="1" noChangeArrowheads="1"/>
          </p:cNvSpPr>
          <p:nvPr/>
        </p:nvSpPr>
        <p:spPr bwMode="auto">
          <a:xfrm>
            <a:off x="3878263" y="4344988"/>
            <a:ext cx="1371600" cy="685800"/>
          </a:xfrm>
          <a:prstGeom prst="ellipse">
            <a:avLst/>
          </a:prstGeom>
          <a:solidFill>
            <a:srgbClr val="CCFF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0066FF"/>
                </a:solidFill>
              </a:rPr>
              <a:t>Political</a:t>
            </a:r>
          </a:p>
        </p:txBody>
      </p:sp>
      <p:sp>
        <p:nvSpPr>
          <p:cNvPr id="3078" name="Oval 6"/>
          <p:cNvSpPr>
            <a:spLocks noChangeAspect="1" noChangeArrowheads="1"/>
          </p:cNvSpPr>
          <p:nvPr/>
        </p:nvSpPr>
        <p:spPr bwMode="auto">
          <a:xfrm>
            <a:off x="2286000" y="1544638"/>
            <a:ext cx="1371600" cy="685800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FF9900"/>
                </a:solidFill>
              </a:rPr>
              <a:t>Social</a:t>
            </a:r>
          </a:p>
        </p:txBody>
      </p:sp>
      <p:sp>
        <p:nvSpPr>
          <p:cNvPr id="3079" name="Oval 7"/>
          <p:cNvSpPr>
            <a:spLocks noChangeAspect="1" noChangeArrowheads="1"/>
          </p:cNvSpPr>
          <p:nvPr/>
        </p:nvSpPr>
        <p:spPr bwMode="auto">
          <a:xfrm>
            <a:off x="6092825" y="3124200"/>
            <a:ext cx="1371600" cy="685800"/>
          </a:xfrm>
          <a:prstGeom prst="ellipse">
            <a:avLst/>
          </a:prstGeom>
          <a:solidFill>
            <a:srgbClr val="FF99CC"/>
          </a:solidFill>
          <a:ln w="9525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993366"/>
                </a:solidFill>
              </a:rPr>
              <a:t>Cultural</a:t>
            </a:r>
          </a:p>
        </p:txBody>
      </p:sp>
      <p:sp>
        <p:nvSpPr>
          <p:cNvPr id="3080" name="Oval 8"/>
          <p:cNvSpPr>
            <a:spLocks noChangeAspect="1" noChangeArrowheads="1"/>
          </p:cNvSpPr>
          <p:nvPr/>
        </p:nvSpPr>
        <p:spPr bwMode="auto">
          <a:xfrm>
            <a:off x="5181600" y="1524000"/>
            <a:ext cx="1371600" cy="685800"/>
          </a:xfrm>
          <a:prstGeom prst="ellipse">
            <a:avLst/>
          </a:prstGeom>
          <a:solidFill>
            <a:srgbClr val="FF9900"/>
          </a:solidFill>
          <a:ln w="9525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Ethnographic</a:t>
            </a:r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>
            <a:off x="3276600" y="2209800"/>
            <a:ext cx="533400" cy="53340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 flipV="1">
            <a:off x="4551363" y="3657600"/>
            <a:ext cx="0" cy="68580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 flipH="1" flipV="1">
            <a:off x="5638800" y="3124200"/>
            <a:ext cx="457200" cy="22860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 flipV="1">
            <a:off x="2971800" y="3200400"/>
            <a:ext cx="533400" cy="22860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 flipH="1">
            <a:off x="5181600" y="2209800"/>
            <a:ext cx="457200" cy="45720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3657600" y="1905000"/>
            <a:ext cx="15240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7" name="Line 15"/>
          <p:cNvSpPr>
            <a:spLocks noChangeShapeType="1"/>
          </p:cNvSpPr>
          <p:nvPr/>
        </p:nvSpPr>
        <p:spPr bwMode="auto">
          <a:xfrm flipH="1">
            <a:off x="2362200" y="2209800"/>
            <a:ext cx="533400" cy="91440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8" name="Line 16"/>
          <p:cNvSpPr>
            <a:spLocks noChangeShapeType="1"/>
          </p:cNvSpPr>
          <p:nvPr/>
        </p:nvSpPr>
        <p:spPr bwMode="auto">
          <a:xfrm>
            <a:off x="2362200" y="3810000"/>
            <a:ext cx="1524000" cy="76200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9" name="Line 17"/>
          <p:cNvSpPr>
            <a:spLocks noChangeShapeType="1"/>
          </p:cNvSpPr>
          <p:nvPr/>
        </p:nvSpPr>
        <p:spPr bwMode="auto">
          <a:xfrm>
            <a:off x="6172200" y="2209800"/>
            <a:ext cx="381000" cy="91440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0" name="Line 18"/>
          <p:cNvSpPr>
            <a:spLocks noChangeShapeType="1"/>
          </p:cNvSpPr>
          <p:nvPr/>
        </p:nvSpPr>
        <p:spPr bwMode="auto">
          <a:xfrm flipH="1">
            <a:off x="5257800" y="3810000"/>
            <a:ext cx="1447800" cy="76200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>
            <a:off x="3657600" y="1981200"/>
            <a:ext cx="2743200" cy="121920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2" name="Line 20"/>
          <p:cNvSpPr>
            <a:spLocks noChangeShapeType="1"/>
          </p:cNvSpPr>
          <p:nvPr/>
        </p:nvSpPr>
        <p:spPr bwMode="auto">
          <a:xfrm>
            <a:off x="3048000" y="2209800"/>
            <a:ext cx="1066800" cy="220980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3" name="Line 21"/>
          <p:cNvSpPr>
            <a:spLocks noChangeShapeType="1"/>
          </p:cNvSpPr>
          <p:nvPr/>
        </p:nvSpPr>
        <p:spPr bwMode="auto">
          <a:xfrm flipV="1">
            <a:off x="2667000" y="3733800"/>
            <a:ext cx="36576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4" name="Line 22"/>
          <p:cNvSpPr>
            <a:spLocks noChangeShapeType="1"/>
          </p:cNvSpPr>
          <p:nvPr/>
        </p:nvSpPr>
        <p:spPr bwMode="auto">
          <a:xfrm flipH="1">
            <a:off x="2514600" y="2057400"/>
            <a:ext cx="2819400" cy="106680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5" name="Line 23"/>
          <p:cNvSpPr>
            <a:spLocks noChangeShapeType="1"/>
          </p:cNvSpPr>
          <p:nvPr/>
        </p:nvSpPr>
        <p:spPr bwMode="auto">
          <a:xfrm flipH="1">
            <a:off x="5105400" y="2209800"/>
            <a:ext cx="990600" cy="220980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17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20675" y="17253"/>
            <a:ext cx="8229600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Human Geography</a:t>
            </a:r>
            <a:r>
              <a:rPr lang="en-US" b="1" dirty="0" smtClean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</a:br>
            <a:r>
              <a:rPr lang="en-US" sz="31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Social Elements</a:t>
            </a:r>
          </a:p>
        </p:txBody>
      </p:sp>
      <p:sp>
        <p:nvSpPr>
          <p:cNvPr id="4099" name="Oval 4"/>
          <p:cNvSpPr>
            <a:spLocks noChangeAspect="1" noChangeArrowheads="1"/>
          </p:cNvSpPr>
          <p:nvPr/>
        </p:nvSpPr>
        <p:spPr bwMode="auto">
          <a:xfrm>
            <a:off x="2590800" y="2216150"/>
            <a:ext cx="3656013" cy="1828800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FF9900"/>
                </a:solidFill>
              </a:rPr>
              <a:t>Social</a:t>
            </a:r>
          </a:p>
        </p:txBody>
      </p:sp>
      <p:sp>
        <p:nvSpPr>
          <p:cNvPr id="3077" name="Oval 5"/>
          <p:cNvSpPr>
            <a:spLocks noChangeAspect="1" noChangeArrowheads="1"/>
          </p:cNvSpPr>
          <p:nvPr/>
        </p:nvSpPr>
        <p:spPr bwMode="auto">
          <a:xfrm>
            <a:off x="2438400" y="1117600"/>
            <a:ext cx="1828800" cy="1066800"/>
          </a:xfrm>
          <a:prstGeom prst="ellipse">
            <a:avLst/>
          </a:prstGeom>
          <a:solidFill>
            <a:srgbClr val="FFCC00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Family</a:t>
            </a:r>
          </a:p>
        </p:txBody>
      </p:sp>
      <p:sp>
        <p:nvSpPr>
          <p:cNvPr id="3079" name="Oval 7"/>
          <p:cNvSpPr>
            <a:spLocks noChangeAspect="1" noChangeArrowheads="1"/>
          </p:cNvSpPr>
          <p:nvPr/>
        </p:nvSpPr>
        <p:spPr bwMode="auto">
          <a:xfrm>
            <a:off x="4435475" y="1116013"/>
            <a:ext cx="1828800" cy="1066800"/>
          </a:xfrm>
          <a:prstGeom prst="ellipse">
            <a:avLst/>
          </a:prstGeom>
          <a:solidFill>
            <a:srgbClr val="FFCC00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Religion</a:t>
            </a:r>
          </a:p>
        </p:txBody>
      </p:sp>
      <p:sp>
        <p:nvSpPr>
          <p:cNvPr id="3080" name="Oval 8"/>
          <p:cNvSpPr>
            <a:spLocks noChangeAspect="1" noChangeArrowheads="1"/>
          </p:cNvSpPr>
          <p:nvPr/>
        </p:nvSpPr>
        <p:spPr bwMode="auto">
          <a:xfrm>
            <a:off x="914400" y="1908175"/>
            <a:ext cx="1828800" cy="1066800"/>
          </a:xfrm>
          <a:prstGeom prst="ellipse">
            <a:avLst/>
          </a:prstGeom>
          <a:solidFill>
            <a:srgbClr val="FFCC00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Nation</a:t>
            </a:r>
          </a:p>
        </p:txBody>
      </p:sp>
      <p:sp>
        <p:nvSpPr>
          <p:cNvPr id="3081" name="Oval 9"/>
          <p:cNvSpPr>
            <a:spLocks noChangeAspect="1" noChangeArrowheads="1"/>
          </p:cNvSpPr>
          <p:nvPr/>
        </p:nvSpPr>
        <p:spPr bwMode="auto">
          <a:xfrm>
            <a:off x="6062663" y="1909763"/>
            <a:ext cx="1828800" cy="1066800"/>
          </a:xfrm>
          <a:prstGeom prst="ellipse">
            <a:avLst/>
          </a:prstGeom>
          <a:solidFill>
            <a:srgbClr val="FFCC00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Ethnicity</a:t>
            </a:r>
          </a:p>
        </p:txBody>
      </p:sp>
      <p:sp>
        <p:nvSpPr>
          <p:cNvPr id="3082" name="Oval 10"/>
          <p:cNvSpPr>
            <a:spLocks noChangeAspect="1" noChangeArrowheads="1"/>
          </p:cNvSpPr>
          <p:nvPr/>
        </p:nvSpPr>
        <p:spPr bwMode="auto">
          <a:xfrm>
            <a:off x="866775" y="3143250"/>
            <a:ext cx="1828800" cy="1066800"/>
          </a:xfrm>
          <a:prstGeom prst="ellipse">
            <a:avLst/>
          </a:prstGeom>
          <a:solidFill>
            <a:srgbClr val="FFCC00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Gender</a:t>
            </a:r>
          </a:p>
        </p:txBody>
      </p:sp>
      <p:sp>
        <p:nvSpPr>
          <p:cNvPr id="3083" name="Oval 11"/>
          <p:cNvSpPr>
            <a:spLocks noChangeAspect="1" noChangeArrowheads="1"/>
          </p:cNvSpPr>
          <p:nvPr/>
        </p:nvSpPr>
        <p:spPr bwMode="auto">
          <a:xfrm>
            <a:off x="6143625" y="3259138"/>
            <a:ext cx="1828800" cy="1066800"/>
          </a:xfrm>
          <a:prstGeom prst="ellipse">
            <a:avLst/>
          </a:prstGeom>
          <a:solidFill>
            <a:srgbClr val="FFCC00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Age</a:t>
            </a:r>
          </a:p>
        </p:txBody>
      </p:sp>
      <p:sp>
        <p:nvSpPr>
          <p:cNvPr id="3084" name="Oval 12"/>
          <p:cNvSpPr>
            <a:spLocks noChangeAspect="1" noChangeArrowheads="1"/>
          </p:cNvSpPr>
          <p:nvPr/>
        </p:nvSpPr>
        <p:spPr bwMode="auto">
          <a:xfrm>
            <a:off x="4343400" y="4076700"/>
            <a:ext cx="1828800" cy="1066800"/>
          </a:xfrm>
          <a:prstGeom prst="ellipse">
            <a:avLst/>
          </a:prstGeom>
          <a:solidFill>
            <a:srgbClr val="FFCC00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Health</a:t>
            </a:r>
          </a:p>
        </p:txBody>
      </p:sp>
      <p:sp>
        <p:nvSpPr>
          <p:cNvPr id="3085" name="Oval 13"/>
          <p:cNvSpPr>
            <a:spLocks noChangeAspect="1" noChangeArrowheads="1"/>
          </p:cNvSpPr>
          <p:nvPr/>
        </p:nvSpPr>
        <p:spPr bwMode="auto">
          <a:xfrm>
            <a:off x="2257425" y="4114800"/>
            <a:ext cx="1828800" cy="1066800"/>
          </a:xfrm>
          <a:prstGeom prst="ellipse">
            <a:avLst/>
          </a:prstGeom>
          <a:solidFill>
            <a:srgbClr val="FFCC00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Education</a:t>
            </a:r>
          </a:p>
        </p:txBody>
      </p:sp>
    </p:spTree>
    <p:extLst>
      <p:ext uri="{BB962C8B-B14F-4D97-AF65-F5344CB8AC3E}">
        <p14:creationId xmlns:p14="http://schemas.microsoft.com/office/powerpoint/2010/main" val="93665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42106" y="34506"/>
            <a:ext cx="8229600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Human Geography</a:t>
            </a:r>
            <a:r>
              <a:rPr lang="en-US" b="1" dirty="0" smtClean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</a:br>
            <a:r>
              <a:rPr lang="en-US" sz="31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Ethnographic Elements</a:t>
            </a:r>
          </a:p>
        </p:txBody>
      </p:sp>
      <p:sp>
        <p:nvSpPr>
          <p:cNvPr id="5123" name="Oval 3"/>
          <p:cNvSpPr>
            <a:spLocks noChangeAspect="1" noChangeArrowheads="1"/>
          </p:cNvSpPr>
          <p:nvPr/>
        </p:nvSpPr>
        <p:spPr bwMode="auto">
          <a:xfrm>
            <a:off x="2628900" y="2117725"/>
            <a:ext cx="3656013" cy="1828800"/>
          </a:xfrm>
          <a:prstGeom prst="ellipse">
            <a:avLst/>
          </a:prstGeom>
          <a:solidFill>
            <a:srgbClr val="FF9900"/>
          </a:solidFill>
          <a:ln w="9525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chemeClr val="bg1"/>
                </a:solidFill>
              </a:rPr>
              <a:t>Ethnographic</a:t>
            </a:r>
          </a:p>
        </p:txBody>
      </p:sp>
      <p:sp>
        <p:nvSpPr>
          <p:cNvPr id="5124" name="Oval 4"/>
          <p:cNvSpPr>
            <a:spLocks noChangeAspect="1" noChangeArrowheads="1"/>
          </p:cNvSpPr>
          <p:nvPr/>
        </p:nvSpPr>
        <p:spPr bwMode="auto">
          <a:xfrm>
            <a:off x="838200" y="1143000"/>
            <a:ext cx="2741613" cy="137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FF9900"/>
                </a:solidFill>
              </a:rPr>
              <a:t>Cushitic</a:t>
            </a:r>
          </a:p>
        </p:txBody>
      </p:sp>
      <p:sp>
        <p:nvSpPr>
          <p:cNvPr id="5125" name="Oval 8"/>
          <p:cNvSpPr>
            <a:spLocks noChangeAspect="1" noChangeArrowheads="1"/>
          </p:cNvSpPr>
          <p:nvPr/>
        </p:nvSpPr>
        <p:spPr bwMode="auto">
          <a:xfrm>
            <a:off x="5391150" y="1152525"/>
            <a:ext cx="2741613" cy="137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FF9900"/>
                </a:solidFill>
              </a:rPr>
              <a:t>Nilotic</a:t>
            </a:r>
          </a:p>
        </p:txBody>
      </p:sp>
      <p:sp>
        <p:nvSpPr>
          <p:cNvPr id="5126" name="Oval 9"/>
          <p:cNvSpPr>
            <a:spLocks noChangeAspect="1" noChangeArrowheads="1"/>
          </p:cNvSpPr>
          <p:nvPr/>
        </p:nvSpPr>
        <p:spPr bwMode="auto">
          <a:xfrm>
            <a:off x="1981200" y="3886200"/>
            <a:ext cx="2741613" cy="137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FF9900"/>
                </a:solidFill>
              </a:rPr>
              <a:t>Bantu</a:t>
            </a:r>
          </a:p>
        </p:txBody>
      </p:sp>
      <p:sp>
        <p:nvSpPr>
          <p:cNvPr id="5127" name="Oval 11"/>
          <p:cNvSpPr>
            <a:spLocks noChangeAspect="1" noChangeArrowheads="1"/>
          </p:cNvSpPr>
          <p:nvPr/>
        </p:nvSpPr>
        <p:spPr bwMode="auto">
          <a:xfrm>
            <a:off x="1905000" y="5181600"/>
            <a:ext cx="914400" cy="457200"/>
          </a:xfrm>
          <a:prstGeom prst="ellipse">
            <a:avLst/>
          </a:prstGeom>
          <a:solidFill>
            <a:srgbClr val="FF9900"/>
          </a:solidFill>
          <a:ln w="9525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>
                <a:solidFill>
                  <a:schemeClr val="bg1"/>
                </a:solidFill>
              </a:rPr>
              <a:t>Kikuyu</a:t>
            </a:r>
          </a:p>
        </p:txBody>
      </p:sp>
      <p:sp>
        <p:nvSpPr>
          <p:cNvPr id="5128" name="Oval 12"/>
          <p:cNvSpPr>
            <a:spLocks noChangeAspect="1" noChangeArrowheads="1"/>
          </p:cNvSpPr>
          <p:nvPr/>
        </p:nvSpPr>
        <p:spPr bwMode="auto">
          <a:xfrm>
            <a:off x="6372225" y="2581275"/>
            <a:ext cx="914400" cy="457200"/>
          </a:xfrm>
          <a:prstGeom prst="ellipse">
            <a:avLst/>
          </a:prstGeom>
          <a:solidFill>
            <a:srgbClr val="FF9900"/>
          </a:solidFill>
          <a:ln w="9525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>
                <a:solidFill>
                  <a:schemeClr val="bg1"/>
                </a:solidFill>
              </a:rPr>
              <a:t>Luo</a:t>
            </a:r>
          </a:p>
        </p:txBody>
      </p:sp>
      <p:sp>
        <p:nvSpPr>
          <p:cNvPr id="5129" name="Oval 13"/>
          <p:cNvSpPr>
            <a:spLocks noChangeAspect="1" noChangeArrowheads="1"/>
          </p:cNvSpPr>
          <p:nvPr/>
        </p:nvSpPr>
        <p:spPr bwMode="auto">
          <a:xfrm>
            <a:off x="7419975" y="2371725"/>
            <a:ext cx="914400" cy="457200"/>
          </a:xfrm>
          <a:prstGeom prst="ellipse">
            <a:avLst/>
          </a:prstGeom>
          <a:solidFill>
            <a:srgbClr val="FF9900"/>
          </a:solidFill>
          <a:ln w="9525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>
                <a:solidFill>
                  <a:schemeClr val="bg1"/>
                </a:solidFill>
              </a:rPr>
              <a:t>Kalenjin</a:t>
            </a:r>
          </a:p>
        </p:txBody>
      </p:sp>
      <p:sp>
        <p:nvSpPr>
          <p:cNvPr id="5130" name="Oval 14"/>
          <p:cNvSpPr>
            <a:spLocks noChangeAspect="1" noChangeArrowheads="1"/>
          </p:cNvSpPr>
          <p:nvPr/>
        </p:nvSpPr>
        <p:spPr bwMode="auto">
          <a:xfrm>
            <a:off x="2895600" y="5334000"/>
            <a:ext cx="914400" cy="457200"/>
          </a:xfrm>
          <a:prstGeom prst="ellipse">
            <a:avLst/>
          </a:prstGeom>
          <a:solidFill>
            <a:srgbClr val="FF9900"/>
          </a:solidFill>
          <a:ln w="9525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>
                <a:solidFill>
                  <a:schemeClr val="bg1"/>
                </a:solidFill>
              </a:rPr>
              <a:t>Kamba</a:t>
            </a:r>
          </a:p>
        </p:txBody>
      </p:sp>
      <p:sp>
        <p:nvSpPr>
          <p:cNvPr id="5131" name="Oval 15"/>
          <p:cNvSpPr>
            <a:spLocks noChangeAspect="1" noChangeArrowheads="1"/>
          </p:cNvSpPr>
          <p:nvPr/>
        </p:nvSpPr>
        <p:spPr bwMode="auto">
          <a:xfrm>
            <a:off x="3886200" y="5181600"/>
            <a:ext cx="914400" cy="457200"/>
          </a:xfrm>
          <a:prstGeom prst="ellipse">
            <a:avLst/>
          </a:prstGeom>
          <a:solidFill>
            <a:srgbClr val="FF9900"/>
          </a:solidFill>
          <a:ln w="9525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>
                <a:solidFill>
                  <a:schemeClr val="bg1"/>
                </a:solidFill>
              </a:rPr>
              <a:t>Luhya</a:t>
            </a:r>
          </a:p>
        </p:txBody>
      </p:sp>
      <p:sp>
        <p:nvSpPr>
          <p:cNvPr id="5132" name="Oval 16"/>
          <p:cNvSpPr>
            <a:spLocks noChangeAspect="1" noChangeArrowheads="1"/>
          </p:cNvSpPr>
          <p:nvPr/>
        </p:nvSpPr>
        <p:spPr bwMode="auto">
          <a:xfrm>
            <a:off x="666750" y="2409825"/>
            <a:ext cx="914400" cy="457200"/>
          </a:xfrm>
          <a:prstGeom prst="ellipse">
            <a:avLst/>
          </a:prstGeom>
          <a:solidFill>
            <a:srgbClr val="FF9900"/>
          </a:solidFill>
          <a:ln w="9525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>
                <a:solidFill>
                  <a:schemeClr val="bg1"/>
                </a:solidFill>
              </a:rPr>
              <a:t>Somali</a:t>
            </a:r>
          </a:p>
        </p:txBody>
      </p:sp>
      <p:sp>
        <p:nvSpPr>
          <p:cNvPr id="5133" name="Oval 17"/>
          <p:cNvSpPr>
            <a:spLocks noChangeAspect="1" noChangeArrowheads="1"/>
          </p:cNvSpPr>
          <p:nvPr/>
        </p:nvSpPr>
        <p:spPr bwMode="auto">
          <a:xfrm>
            <a:off x="1676400" y="2590800"/>
            <a:ext cx="914400" cy="457200"/>
          </a:xfrm>
          <a:prstGeom prst="ellipse">
            <a:avLst/>
          </a:prstGeom>
          <a:solidFill>
            <a:srgbClr val="FF9900"/>
          </a:solidFill>
          <a:ln w="9525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>
                <a:solidFill>
                  <a:schemeClr val="bg1"/>
                </a:solidFill>
              </a:rPr>
              <a:t>Swahili</a:t>
            </a:r>
          </a:p>
        </p:txBody>
      </p:sp>
    </p:spTree>
    <p:extLst>
      <p:ext uri="{BB962C8B-B14F-4D97-AF65-F5344CB8AC3E}">
        <p14:creationId xmlns:p14="http://schemas.microsoft.com/office/powerpoint/2010/main" val="246407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Human Geography</a:t>
            </a:r>
            <a:r>
              <a:rPr lang="en-US" sz="2400" b="1" dirty="0" smtClean="0">
                <a:solidFill>
                  <a:schemeClr val="accent2"/>
                </a:solidFill>
              </a:rPr>
              <a:t/>
            </a:r>
            <a:br>
              <a:rPr lang="en-US" sz="2400" b="1" dirty="0" smtClean="0">
                <a:solidFill>
                  <a:schemeClr val="accent2"/>
                </a:solidFill>
              </a:rPr>
            </a:br>
            <a:r>
              <a:rPr lang="en-US" sz="31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Cultural </a:t>
            </a:r>
            <a:r>
              <a:rPr lang="en-US" sz="31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Dimensions Plus</a:t>
            </a:r>
            <a:endParaRPr lang="en-US" sz="3100" b="1" dirty="0" smtClean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Oval 3"/>
          <p:cNvSpPr>
            <a:spLocks noChangeAspect="1" noChangeArrowheads="1"/>
          </p:cNvSpPr>
          <p:nvPr/>
        </p:nvSpPr>
        <p:spPr bwMode="auto">
          <a:xfrm>
            <a:off x="2743200" y="2362200"/>
            <a:ext cx="3656013" cy="1828800"/>
          </a:xfrm>
          <a:prstGeom prst="ellipse">
            <a:avLst/>
          </a:prstGeom>
          <a:solidFill>
            <a:srgbClr val="FF99CC"/>
          </a:solidFill>
          <a:ln w="9525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993366"/>
                </a:solidFill>
              </a:rPr>
              <a:t>Cultural</a:t>
            </a:r>
          </a:p>
        </p:txBody>
      </p:sp>
      <p:sp>
        <p:nvSpPr>
          <p:cNvPr id="6148" name="Oval 4"/>
          <p:cNvSpPr>
            <a:spLocks noChangeAspect="1" noChangeArrowheads="1"/>
          </p:cNvSpPr>
          <p:nvPr/>
        </p:nvSpPr>
        <p:spPr bwMode="auto">
          <a:xfrm>
            <a:off x="1003784" y="2236241"/>
            <a:ext cx="1828800" cy="1096963"/>
          </a:xfrm>
          <a:prstGeom prst="ellipse">
            <a:avLst/>
          </a:prstGeom>
          <a:solidFill>
            <a:srgbClr val="993366"/>
          </a:solidFill>
          <a:ln w="9525">
            <a:solidFill>
              <a:srgbClr val="FF99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FF99CC"/>
                </a:solidFill>
              </a:rPr>
              <a:t>Locus of </a:t>
            </a:r>
          </a:p>
          <a:p>
            <a:pPr algn="ctr"/>
            <a:r>
              <a:rPr lang="en-US">
                <a:solidFill>
                  <a:srgbClr val="FF99CC"/>
                </a:solidFill>
              </a:rPr>
              <a:t>Control</a:t>
            </a:r>
          </a:p>
        </p:txBody>
      </p:sp>
      <p:sp>
        <p:nvSpPr>
          <p:cNvPr id="6149" name="Oval 5"/>
          <p:cNvSpPr>
            <a:spLocks noChangeAspect="1" noChangeArrowheads="1"/>
          </p:cNvSpPr>
          <p:nvPr/>
        </p:nvSpPr>
        <p:spPr bwMode="auto">
          <a:xfrm>
            <a:off x="2357406" y="4245364"/>
            <a:ext cx="1828800" cy="1096963"/>
          </a:xfrm>
          <a:prstGeom prst="ellipse">
            <a:avLst/>
          </a:prstGeom>
          <a:solidFill>
            <a:srgbClr val="993366"/>
          </a:solidFill>
          <a:ln w="9525">
            <a:solidFill>
              <a:srgbClr val="FF99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rgbClr val="FF99CC"/>
                </a:solidFill>
              </a:rPr>
              <a:t>Masculine vs.</a:t>
            </a:r>
          </a:p>
          <a:p>
            <a:pPr algn="ctr"/>
            <a:r>
              <a:rPr lang="en-US" dirty="0" smtClean="0">
                <a:solidFill>
                  <a:srgbClr val="FF99CC"/>
                </a:solidFill>
              </a:rPr>
              <a:t>Feminine</a:t>
            </a:r>
            <a:endParaRPr lang="en-US" dirty="0">
              <a:solidFill>
                <a:srgbClr val="FF99CC"/>
              </a:solidFill>
            </a:endParaRPr>
          </a:p>
        </p:txBody>
      </p:sp>
      <p:sp>
        <p:nvSpPr>
          <p:cNvPr id="6150" name="Oval 6"/>
          <p:cNvSpPr>
            <a:spLocks noChangeAspect="1" noChangeArrowheads="1"/>
          </p:cNvSpPr>
          <p:nvPr/>
        </p:nvSpPr>
        <p:spPr bwMode="auto">
          <a:xfrm>
            <a:off x="6436535" y="2546350"/>
            <a:ext cx="1828800" cy="1096963"/>
          </a:xfrm>
          <a:prstGeom prst="ellipse">
            <a:avLst/>
          </a:prstGeom>
          <a:solidFill>
            <a:srgbClr val="993366"/>
          </a:solidFill>
          <a:ln w="9525">
            <a:solidFill>
              <a:srgbClr val="FF99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rgbClr val="FF99CC"/>
                </a:solidFill>
              </a:rPr>
              <a:t>Power Distance</a:t>
            </a:r>
          </a:p>
          <a:p>
            <a:pPr algn="ctr"/>
            <a:r>
              <a:rPr lang="en-US" dirty="0" smtClean="0">
                <a:solidFill>
                  <a:srgbClr val="FF99CC"/>
                </a:solidFill>
              </a:rPr>
              <a:t>Index</a:t>
            </a:r>
            <a:endParaRPr lang="en-US" dirty="0">
              <a:solidFill>
                <a:srgbClr val="FF99CC"/>
              </a:solidFill>
            </a:endParaRPr>
          </a:p>
        </p:txBody>
      </p:sp>
      <p:sp>
        <p:nvSpPr>
          <p:cNvPr id="6151" name="Oval 7"/>
          <p:cNvSpPr>
            <a:spLocks noChangeAspect="1" noChangeArrowheads="1"/>
          </p:cNvSpPr>
          <p:nvPr/>
        </p:nvSpPr>
        <p:spPr bwMode="auto">
          <a:xfrm>
            <a:off x="1844349" y="1240973"/>
            <a:ext cx="1828800" cy="1096963"/>
          </a:xfrm>
          <a:prstGeom prst="ellipse">
            <a:avLst/>
          </a:prstGeom>
          <a:solidFill>
            <a:srgbClr val="993366"/>
          </a:solidFill>
          <a:ln w="9525">
            <a:solidFill>
              <a:srgbClr val="FF99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rgbClr val="FF99CC"/>
                </a:solidFill>
              </a:rPr>
              <a:t>Relationship </a:t>
            </a:r>
          </a:p>
          <a:p>
            <a:pPr algn="ctr"/>
            <a:r>
              <a:rPr lang="en-US" dirty="0" smtClean="0">
                <a:solidFill>
                  <a:srgbClr val="FF99CC"/>
                </a:solidFill>
              </a:rPr>
              <a:t>to Time</a:t>
            </a:r>
            <a:endParaRPr lang="en-US" dirty="0">
              <a:solidFill>
                <a:srgbClr val="FF99CC"/>
              </a:solidFill>
            </a:endParaRPr>
          </a:p>
        </p:txBody>
      </p:sp>
      <p:sp>
        <p:nvSpPr>
          <p:cNvPr id="6152" name="Oval 8"/>
          <p:cNvSpPr>
            <a:spLocks noChangeAspect="1" noChangeArrowheads="1"/>
          </p:cNvSpPr>
          <p:nvPr/>
        </p:nvSpPr>
        <p:spPr bwMode="auto">
          <a:xfrm>
            <a:off x="3713583" y="1198983"/>
            <a:ext cx="1828800" cy="1096963"/>
          </a:xfrm>
          <a:prstGeom prst="ellipse">
            <a:avLst/>
          </a:prstGeom>
          <a:solidFill>
            <a:srgbClr val="993366"/>
          </a:solidFill>
          <a:ln w="9525">
            <a:solidFill>
              <a:srgbClr val="FF99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 dirty="0" smtClean="0">
                <a:solidFill>
                  <a:srgbClr val="FF99CC"/>
                </a:solidFill>
              </a:rPr>
              <a:t>Central Ideology</a:t>
            </a:r>
            <a:endParaRPr lang="en-US" b="1" dirty="0">
              <a:solidFill>
                <a:srgbClr val="FF99CC"/>
              </a:solidFill>
            </a:endParaRPr>
          </a:p>
        </p:txBody>
      </p:sp>
      <p:sp>
        <p:nvSpPr>
          <p:cNvPr id="6153" name="Oval 9"/>
          <p:cNvSpPr>
            <a:spLocks noChangeAspect="1" noChangeArrowheads="1"/>
          </p:cNvSpPr>
          <p:nvPr/>
        </p:nvSpPr>
        <p:spPr bwMode="auto">
          <a:xfrm>
            <a:off x="5564640" y="1483472"/>
            <a:ext cx="1828800" cy="1096963"/>
          </a:xfrm>
          <a:prstGeom prst="ellipse">
            <a:avLst/>
          </a:prstGeom>
          <a:solidFill>
            <a:srgbClr val="993366"/>
          </a:solidFill>
          <a:ln w="9525">
            <a:solidFill>
              <a:srgbClr val="FF99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>
                <a:solidFill>
                  <a:srgbClr val="FF99CC"/>
                </a:solidFill>
              </a:rPr>
              <a:t>Communication </a:t>
            </a:r>
          </a:p>
          <a:p>
            <a:pPr algn="ctr"/>
            <a:r>
              <a:rPr lang="en-US" dirty="0">
                <a:solidFill>
                  <a:srgbClr val="FF99CC"/>
                </a:solidFill>
              </a:rPr>
              <a:t>Style</a:t>
            </a:r>
          </a:p>
        </p:txBody>
      </p:sp>
      <p:sp>
        <p:nvSpPr>
          <p:cNvPr id="6154" name="Oval 10"/>
          <p:cNvSpPr>
            <a:spLocks noChangeAspect="1" noChangeArrowheads="1"/>
          </p:cNvSpPr>
          <p:nvPr/>
        </p:nvSpPr>
        <p:spPr bwMode="auto">
          <a:xfrm>
            <a:off x="5893126" y="3730397"/>
            <a:ext cx="1828800" cy="1096963"/>
          </a:xfrm>
          <a:prstGeom prst="ellipse">
            <a:avLst/>
          </a:prstGeom>
          <a:solidFill>
            <a:srgbClr val="993366"/>
          </a:solidFill>
          <a:ln w="9525">
            <a:solidFill>
              <a:srgbClr val="FF99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rgbClr val="FF99CC"/>
                </a:solidFill>
              </a:rPr>
              <a:t>Uncertainty </a:t>
            </a:r>
          </a:p>
          <a:p>
            <a:pPr algn="ctr"/>
            <a:r>
              <a:rPr lang="en-US" dirty="0" smtClean="0">
                <a:solidFill>
                  <a:srgbClr val="FF99CC"/>
                </a:solidFill>
              </a:rPr>
              <a:t>Avoidance Index</a:t>
            </a:r>
            <a:endParaRPr lang="en-US" dirty="0">
              <a:solidFill>
                <a:srgbClr val="FF99CC"/>
              </a:solidFill>
            </a:endParaRPr>
          </a:p>
        </p:txBody>
      </p:sp>
      <p:sp>
        <p:nvSpPr>
          <p:cNvPr id="6155" name="Oval 11"/>
          <p:cNvSpPr>
            <a:spLocks noChangeAspect="1" noChangeArrowheads="1"/>
          </p:cNvSpPr>
          <p:nvPr/>
        </p:nvSpPr>
        <p:spPr bwMode="auto">
          <a:xfrm>
            <a:off x="311213" y="2103450"/>
            <a:ext cx="9144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 b="1">
                <a:solidFill>
                  <a:srgbClr val="993366"/>
                </a:solidFill>
              </a:rPr>
              <a:t>Internal</a:t>
            </a:r>
          </a:p>
        </p:txBody>
      </p:sp>
      <p:sp>
        <p:nvSpPr>
          <p:cNvPr id="6156" name="Oval 12"/>
          <p:cNvSpPr>
            <a:spLocks noChangeAspect="1" noChangeArrowheads="1"/>
          </p:cNvSpPr>
          <p:nvPr/>
        </p:nvSpPr>
        <p:spPr bwMode="auto">
          <a:xfrm>
            <a:off x="301689" y="3078815"/>
            <a:ext cx="9144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 b="1">
                <a:solidFill>
                  <a:srgbClr val="993366"/>
                </a:solidFill>
              </a:rPr>
              <a:t>External</a:t>
            </a:r>
          </a:p>
        </p:txBody>
      </p:sp>
      <p:sp>
        <p:nvSpPr>
          <p:cNvPr id="6160" name="Oval 17"/>
          <p:cNvSpPr>
            <a:spLocks noChangeAspect="1" noChangeArrowheads="1"/>
          </p:cNvSpPr>
          <p:nvPr/>
        </p:nvSpPr>
        <p:spPr bwMode="auto">
          <a:xfrm>
            <a:off x="1313023" y="993712"/>
            <a:ext cx="9144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 b="1" dirty="0">
                <a:solidFill>
                  <a:srgbClr val="993366"/>
                </a:solidFill>
              </a:rPr>
              <a:t>Monochromatic</a:t>
            </a:r>
          </a:p>
        </p:txBody>
      </p:sp>
      <p:sp>
        <p:nvSpPr>
          <p:cNvPr id="6161" name="Oval 18"/>
          <p:cNvSpPr>
            <a:spLocks noChangeAspect="1" noChangeArrowheads="1"/>
          </p:cNvSpPr>
          <p:nvPr/>
        </p:nvSpPr>
        <p:spPr bwMode="auto">
          <a:xfrm>
            <a:off x="892627" y="1557647"/>
            <a:ext cx="9144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 b="1">
                <a:solidFill>
                  <a:srgbClr val="993366"/>
                </a:solidFill>
              </a:rPr>
              <a:t>Polychromatic</a:t>
            </a:r>
          </a:p>
        </p:txBody>
      </p:sp>
      <p:sp>
        <p:nvSpPr>
          <p:cNvPr id="6162" name="Oval 19"/>
          <p:cNvSpPr>
            <a:spLocks noChangeAspect="1" noChangeArrowheads="1"/>
          </p:cNvSpPr>
          <p:nvPr/>
        </p:nvSpPr>
        <p:spPr bwMode="auto">
          <a:xfrm>
            <a:off x="6604484" y="1025997"/>
            <a:ext cx="9144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 b="1" dirty="0">
                <a:solidFill>
                  <a:srgbClr val="993366"/>
                </a:solidFill>
              </a:rPr>
              <a:t>Verbal</a:t>
            </a:r>
          </a:p>
        </p:txBody>
      </p:sp>
      <p:sp>
        <p:nvSpPr>
          <p:cNvPr id="6163" name="Oval 20"/>
          <p:cNvSpPr>
            <a:spLocks noChangeAspect="1" noChangeArrowheads="1"/>
          </p:cNvSpPr>
          <p:nvPr/>
        </p:nvSpPr>
        <p:spPr bwMode="auto">
          <a:xfrm>
            <a:off x="7441159" y="1607409"/>
            <a:ext cx="9144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 b="1">
                <a:solidFill>
                  <a:srgbClr val="993366"/>
                </a:solidFill>
              </a:rPr>
              <a:t>Nonverbal</a:t>
            </a:r>
          </a:p>
        </p:txBody>
      </p:sp>
      <p:sp>
        <p:nvSpPr>
          <p:cNvPr id="6167" name="Oval 24"/>
          <p:cNvSpPr>
            <a:spLocks noChangeAspect="1" noChangeArrowheads="1"/>
          </p:cNvSpPr>
          <p:nvPr/>
        </p:nvSpPr>
        <p:spPr bwMode="auto">
          <a:xfrm>
            <a:off x="7276280" y="4715394"/>
            <a:ext cx="9144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 b="1" dirty="0" smtClean="0">
                <a:solidFill>
                  <a:srgbClr val="993366"/>
                </a:solidFill>
              </a:rPr>
              <a:t>Uncertainty</a:t>
            </a:r>
          </a:p>
          <a:p>
            <a:pPr algn="ctr"/>
            <a:r>
              <a:rPr lang="en-US" sz="1000" b="1" dirty="0" smtClean="0">
                <a:solidFill>
                  <a:srgbClr val="993366"/>
                </a:solidFill>
              </a:rPr>
              <a:t>Defense</a:t>
            </a:r>
            <a:endParaRPr lang="en-US" sz="1000" b="1" dirty="0">
              <a:solidFill>
                <a:srgbClr val="993366"/>
              </a:solidFill>
            </a:endParaRPr>
          </a:p>
        </p:txBody>
      </p:sp>
      <p:sp>
        <p:nvSpPr>
          <p:cNvPr id="6168" name="Oval 25"/>
          <p:cNvSpPr>
            <a:spLocks noChangeAspect="1" noChangeArrowheads="1"/>
          </p:cNvSpPr>
          <p:nvPr/>
        </p:nvSpPr>
        <p:spPr bwMode="auto">
          <a:xfrm>
            <a:off x="6343219" y="4881237"/>
            <a:ext cx="9144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 b="1">
                <a:solidFill>
                  <a:srgbClr val="993366"/>
                </a:solidFill>
              </a:rPr>
              <a:t>Sources of  </a:t>
            </a:r>
          </a:p>
          <a:p>
            <a:pPr algn="ctr"/>
            <a:r>
              <a:rPr lang="en-US" sz="1000" b="1">
                <a:solidFill>
                  <a:srgbClr val="993366"/>
                </a:solidFill>
              </a:rPr>
              <a:t>Honor/Status</a:t>
            </a:r>
          </a:p>
        </p:txBody>
      </p:sp>
      <p:sp>
        <p:nvSpPr>
          <p:cNvPr id="6175" name="Oval 32"/>
          <p:cNvSpPr>
            <a:spLocks noChangeAspect="1" noChangeArrowheads="1"/>
          </p:cNvSpPr>
          <p:nvPr/>
        </p:nvSpPr>
        <p:spPr bwMode="auto">
          <a:xfrm>
            <a:off x="7761477" y="4169557"/>
            <a:ext cx="9144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 b="1" dirty="0">
                <a:solidFill>
                  <a:srgbClr val="993366"/>
                </a:solidFill>
              </a:rPr>
              <a:t>Relation to </a:t>
            </a:r>
          </a:p>
          <a:p>
            <a:pPr algn="ctr"/>
            <a:r>
              <a:rPr lang="en-US" sz="1000" b="1" dirty="0">
                <a:solidFill>
                  <a:srgbClr val="993366"/>
                </a:solidFill>
              </a:rPr>
              <a:t>Foreigners</a:t>
            </a:r>
          </a:p>
        </p:txBody>
      </p:sp>
      <p:sp>
        <p:nvSpPr>
          <p:cNvPr id="32" name="Oval 10"/>
          <p:cNvSpPr>
            <a:spLocks noChangeAspect="1" noChangeArrowheads="1"/>
          </p:cNvSpPr>
          <p:nvPr/>
        </p:nvSpPr>
        <p:spPr bwMode="auto">
          <a:xfrm>
            <a:off x="4245427" y="4297539"/>
            <a:ext cx="1828800" cy="1096963"/>
          </a:xfrm>
          <a:prstGeom prst="ellipse">
            <a:avLst/>
          </a:prstGeom>
          <a:solidFill>
            <a:srgbClr val="993366"/>
          </a:solidFill>
          <a:ln w="9525">
            <a:solidFill>
              <a:srgbClr val="FF99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rgbClr val="FF99CC"/>
                </a:solidFill>
              </a:rPr>
              <a:t>Individualistic</a:t>
            </a:r>
            <a:br>
              <a:rPr lang="en-US" dirty="0" smtClean="0">
                <a:solidFill>
                  <a:srgbClr val="FF99CC"/>
                </a:solidFill>
              </a:rPr>
            </a:br>
            <a:r>
              <a:rPr lang="en-US" dirty="0" smtClean="0">
                <a:solidFill>
                  <a:srgbClr val="FF99CC"/>
                </a:solidFill>
              </a:rPr>
              <a:t>vs. Communal</a:t>
            </a:r>
            <a:endParaRPr lang="en-US" dirty="0">
              <a:solidFill>
                <a:srgbClr val="FF99CC"/>
              </a:solidFill>
            </a:endParaRPr>
          </a:p>
        </p:txBody>
      </p:sp>
      <p:sp>
        <p:nvSpPr>
          <p:cNvPr id="33" name="Oval 5"/>
          <p:cNvSpPr>
            <a:spLocks noChangeAspect="1" noChangeArrowheads="1"/>
          </p:cNvSpPr>
          <p:nvPr/>
        </p:nvSpPr>
        <p:spPr bwMode="auto">
          <a:xfrm>
            <a:off x="1163735" y="3383294"/>
            <a:ext cx="1828800" cy="1096963"/>
          </a:xfrm>
          <a:prstGeom prst="ellipse">
            <a:avLst/>
          </a:prstGeom>
          <a:solidFill>
            <a:srgbClr val="993366"/>
          </a:solidFill>
          <a:ln w="9525">
            <a:solidFill>
              <a:srgbClr val="FF99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rgbClr val="FF99CC"/>
                </a:solidFill>
              </a:rPr>
              <a:t>Indulgent vs. </a:t>
            </a:r>
          </a:p>
          <a:p>
            <a:pPr algn="ctr"/>
            <a:r>
              <a:rPr lang="en-US" dirty="0" smtClean="0">
                <a:solidFill>
                  <a:srgbClr val="FF99CC"/>
                </a:solidFill>
              </a:rPr>
              <a:t>Restrained</a:t>
            </a:r>
            <a:endParaRPr lang="en-US" dirty="0">
              <a:solidFill>
                <a:srgbClr val="FF99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51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1398</TotalTime>
  <Words>484</Words>
  <Application>Microsoft Office PowerPoint</Application>
  <PresentationFormat>On-screen Show (4:3)</PresentationFormat>
  <Paragraphs>221</Paragraphs>
  <Slides>15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Office Theme</vt:lpstr>
      <vt:lpstr>1_Office Theme</vt:lpstr>
      <vt:lpstr>2_Office Theme</vt:lpstr>
      <vt:lpstr>3_Office Theme</vt:lpstr>
      <vt:lpstr>4_Office Theme</vt:lpstr>
      <vt:lpstr>5_Office Theme</vt:lpstr>
      <vt:lpstr>Cultural  Intelligence Analysis  Conceptual Model   15 January 2013     Instructor: Diane Chido  Institute for Intelligence Studies  at Mercyhurst University </vt:lpstr>
      <vt:lpstr>Cultural Intelligence Analysis</vt:lpstr>
      <vt:lpstr>Cultural Intelligence Analysis</vt:lpstr>
      <vt:lpstr>Conceptual Modeling</vt:lpstr>
      <vt:lpstr>Sub-Saharan African Culture</vt:lpstr>
      <vt:lpstr>Human Geography Basic Elements</vt:lpstr>
      <vt:lpstr>Human Geography Social Elements</vt:lpstr>
      <vt:lpstr>Human Geography Ethnographic Elements</vt:lpstr>
      <vt:lpstr>Human Geography Cultural Dimensions Plus</vt:lpstr>
      <vt:lpstr>Human Geography Economic Elements</vt:lpstr>
      <vt:lpstr>Human Geography Political Elements</vt:lpstr>
      <vt:lpstr>Applying the Model </vt:lpstr>
      <vt:lpstr>Human Geography: KENYA (Purely Hypothetically) Weighted Elements</vt:lpstr>
      <vt:lpstr>ASSIGNMENT</vt:lpstr>
      <vt:lpstr>Questions?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Small Business Administration  Teaming Pilot Program  FY 2011</dc:title>
  <dc:creator>Diane Chido</dc:creator>
  <cp:lastModifiedBy>Diane Chido</cp:lastModifiedBy>
  <cp:revision>87</cp:revision>
  <dcterms:created xsi:type="dcterms:W3CDTF">2011-01-24T21:23:27Z</dcterms:created>
  <dcterms:modified xsi:type="dcterms:W3CDTF">2013-01-13T22:53:28Z</dcterms:modified>
</cp:coreProperties>
</file>